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0" r:id="rId3"/>
    <p:sldId id="259" r:id="rId4"/>
    <p:sldId id="285" r:id="rId5"/>
    <p:sldId id="308" r:id="rId6"/>
    <p:sldId id="271" r:id="rId7"/>
    <p:sldId id="446" r:id="rId8"/>
    <p:sldId id="451" r:id="rId9"/>
    <p:sldId id="310" r:id="rId10"/>
    <p:sldId id="266" r:id="rId11"/>
    <p:sldId id="263" r:id="rId12"/>
    <p:sldId id="261" r:id="rId13"/>
    <p:sldId id="262" r:id="rId14"/>
    <p:sldId id="269" r:id="rId15"/>
    <p:sldId id="312" r:id="rId16"/>
    <p:sldId id="320" r:id="rId17"/>
    <p:sldId id="291" r:id="rId18"/>
    <p:sldId id="450" r:id="rId19"/>
    <p:sldId id="272" r:id="rId20"/>
    <p:sldId id="348" r:id="rId21"/>
    <p:sldId id="319" r:id="rId22"/>
    <p:sldId id="452" r:id="rId23"/>
    <p:sldId id="321" r:id="rId24"/>
    <p:sldId id="322" r:id="rId25"/>
    <p:sldId id="325" r:id="rId26"/>
    <p:sldId id="324" r:id="rId27"/>
    <p:sldId id="326" r:id="rId28"/>
    <p:sldId id="453" r:id="rId29"/>
    <p:sldId id="317" r:id="rId30"/>
    <p:sldId id="328" r:id="rId31"/>
    <p:sldId id="333" r:id="rId32"/>
    <p:sldId id="338" r:id="rId33"/>
    <p:sldId id="337" r:id="rId34"/>
    <p:sldId id="330" r:id="rId35"/>
    <p:sldId id="45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12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6" autoAdjust="0"/>
    <p:restoredTop sz="94660"/>
  </p:normalViewPr>
  <p:slideViewPr>
    <p:cSldViewPr snapToGrid="0">
      <p:cViewPr varScale="1">
        <p:scale>
          <a:sx n="94" d="100"/>
          <a:sy n="94" d="100"/>
        </p:scale>
        <p:origin x="90" y="936"/>
      </p:cViewPr>
      <p:guideLst>
        <p:guide orient="horz" pos="2412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4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4FF42-2AA3-4E52-B75A-24FB5B933F89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A00DF-825A-4084-874E-77C0444F6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4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A00DF-825A-4084-874E-77C0444F61E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PH" alt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E0E9679-62B2-4916-B73C-939CEE38BDDC}" type="slidenum">
              <a:rPr lang="en-US" altLang="en-US" smtClean="0"/>
              <a:pPr eaLnBrk="1" hangingPunct="1"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5C33D44-D86B-403E-A696-09245B62098A}" type="slidenum">
              <a:rPr lang="en-US" altLang="en-US" smtClean="0"/>
              <a:pPr eaLnBrk="1" hangingPunct="1"/>
              <a:t>23</a:t>
            </a:fld>
            <a:endParaRPr lang="en-US" alt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F338A-C084-41EA-B26C-93F00E789949}" type="datetime1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D0FBB-258D-4CB7-B19C-631339294EA2}" type="datetime1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DD889-FA2F-4666-AF06-43F761F4C9BA}" type="datetime1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489D391-89FF-4248-9886-1E36A8EA1C03}" type="datetime1">
              <a:rPr lang="en-US" smtClean="0">
                <a:solidFill>
                  <a:srgbClr val="FFFFFF"/>
                </a:solidFill>
              </a:rPr>
              <a:pPr/>
              <a:t>1/24/2019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40F234C-B290-4FD2-B5A8-36C0C632EF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69583" y="0"/>
            <a:ext cx="3485873" cy="583406"/>
          </a:xfrm>
          <a:prstGeom prst="rect">
            <a:avLst/>
          </a:prstGeom>
          <a:gradFill flip="none"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  <a:tileRect/>
          </a:gradFill>
        </p:spPr>
        <p:txBody>
          <a:bodyPr anchor="ctr" anchorCtr="0"/>
          <a:lstStyle>
            <a:lvl1pPr marL="0" indent="0">
              <a:buNone/>
              <a:defRPr sz="3200" b="1" baseline="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68442" y="680936"/>
            <a:ext cx="8807283" cy="5603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18A57-4664-488E-BB65-7C4349946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086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3FEA49A-693E-4F06-8921-EAA7719259E5}" type="datetime1">
              <a:rPr lang="en-US" altLang="en-US" smtClean="0"/>
              <a:pPr/>
              <a:t>1/24/2019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Chapter 12-</a:t>
            </a:r>
            <a:fld id="{93891799-B243-4C50-96F1-1242C2B368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55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97297-D253-47F8-927E-FE78A6298F87}" type="datetime1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3C9FE-19BD-4ADD-AA5C-32052845E81F}" type="datetime1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E17B7-C6DD-4B1F-96C6-BE9EA4BFBF5C}" type="datetime1">
              <a:rPr lang="en-US" smtClean="0"/>
              <a:pPr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35BF-55E4-454E-93F5-CE6DB7468DDB}" type="datetime1">
              <a:rPr lang="en-US" smtClean="0"/>
              <a:pPr/>
              <a:t>1/24/2019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539C-0C43-4626-8A97-7FD8ACE07A18}" type="datetime1">
              <a:rPr lang="en-US" smtClean="0"/>
              <a:pPr/>
              <a:t>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A62-7331-4C9D-ADB8-F65AD3A9ABEF}" type="datetime1">
              <a:rPr lang="en-US" smtClean="0"/>
              <a:pPr/>
              <a:t>1/24/2019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9D0A1-7775-4CFF-BC8D-CA8AC0D8AC97}" type="datetime1">
              <a:rPr lang="en-US" smtClean="0"/>
              <a:pPr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3642-DF11-4EBA-9646-9501D7D4B036}" type="datetime1">
              <a:rPr lang="en-US" smtClean="0"/>
              <a:pPr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0BB1D-B395-44A1-BBC2-3D3D3E4DDD0F}" type="datetime1">
              <a:rPr lang="en-US" smtClean="0"/>
              <a:pPr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4.emf"/><Relationship Id="rId4" Type="http://schemas.openxmlformats.org/officeDocument/2006/relationships/image" Target="../media/image21.emf"/><Relationship Id="rId9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3.emf"/><Relationship Id="rId4" Type="http://schemas.openxmlformats.org/officeDocument/2006/relationships/oleObject" Target="../embeddings/oleObject5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9D346E-90CD-429C-B8D7-6F6C3E4AE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18" y="136525"/>
            <a:ext cx="7188897" cy="65246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B16F406-0500-4F7E-A0D5-FE701FE816A3}"/>
              </a:ext>
            </a:extLst>
          </p:cNvPr>
          <p:cNvSpPr/>
          <p:nvPr/>
        </p:nvSpPr>
        <p:spPr>
          <a:xfrm>
            <a:off x="1014509" y="5433778"/>
            <a:ext cx="1985866" cy="26377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96CCD-A7FC-43F7-8C0C-B287E078C02A}" type="slidenum">
              <a:rPr lang="en-US"/>
              <a:pPr/>
              <a:t>10</a:t>
            </a:fld>
            <a:endParaRPr lang="en-US"/>
          </a:p>
        </p:txBody>
      </p:sp>
      <p:sp>
        <p:nvSpPr>
          <p:cNvPr id="253971" name="Rectangle 2067"/>
          <p:cNvSpPr>
            <a:spLocks noGrp="1" noChangeArrowheads="1"/>
          </p:cNvSpPr>
          <p:nvPr>
            <p:ph type="title"/>
          </p:nvPr>
        </p:nvSpPr>
        <p:spPr>
          <a:xfrm>
            <a:off x="457200" y="316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Solutions of </a:t>
            </a:r>
            <a:r>
              <a:rPr lang="en-US" altLang="en-US" sz="4000" u="sng" dirty="0" err="1"/>
              <a:t>Nonpolar</a:t>
            </a:r>
            <a:r>
              <a:rPr lang="en-US" altLang="en-US" sz="4000" u="sng" dirty="0"/>
              <a:t> Liquids</a:t>
            </a:r>
          </a:p>
        </p:txBody>
      </p:sp>
      <p:sp>
        <p:nvSpPr>
          <p:cNvPr id="253972" name="Rectangle 2068"/>
          <p:cNvSpPr>
            <a:spLocks noGrp="1" noChangeArrowheads="1"/>
          </p:cNvSpPr>
          <p:nvPr>
            <p:ph type="body" idx="1"/>
          </p:nvPr>
        </p:nvSpPr>
        <p:spPr>
          <a:xfrm>
            <a:off x="214311" y="1195385"/>
            <a:ext cx="8843962" cy="4391027"/>
          </a:xfrm>
        </p:spPr>
        <p:txBody>
          <a:bodyPr>
            <a:normAutofit/>
          </a:bodyPr>
          <a:lstStyle/>
          <a:p>
            <a:r>
              <a:rPr lang="en-US" altLang="en-US" sz="2800" dirty="0" err="1"/>
              <a:t>Nonpolar</a:t>
            </a:r>
            <a:r>
              <a:rPr lang="en-US" altLang="en-US" sz="2800" dirty="0"/>
              <a:t> molecules interact only through weak dispersion forces (</a:t>
            </a:r>
            <a:r>
              <a:rPr lang="en-US" sz="2800" dirty="0"/>
              <a:t>instantaneous dipole-induced dipole</a:t>
            </a:r>
            <a:r>
              <a:rPr lang="en-US" altLang="en-US" sz="2800" dirty="0"/>
              <a:t>).</a:t>
            </a:r>
          </a:p>
          <a:p>
            <a:pPr lvl="1">
              <a:spcBef>
                <a:spcPts val="1200"/>
              </a:spcBef>
            </a:pPr>
            <a:r>
              <a:rPr lang="en-US" altLang="en-US" dirty="0"/>
              <a:t>For example, carbon tetrachloride, benzene, and octane are very soluble/miscible.</a:t>
            </a:r>
          </a:p>
          <a:p>
            <a:pPr lvl="1">
              <a:spcBef>
                <a:spcPts val="1200"/>
              </a:spcBef>
            </a:pPr>
            <a:endParaRPr lang="en-US" altLang="en-US" dirty="0"/>
          </a:p>
          <a:p>
            <a:pPr lvl="1">
              <a:spcBef>
                <a:spcPts val="1200"/>
              </a:spcBef>
            </a:pPr>
            <a:endParaRPr lang="en-US" altLang="en-US" dirty="0"/>
          </a:p>
          <a:p>
            <a:pPr lvl="1">
              <a:spcBef>
                <a:spcPts val="1200"/>
              </a:spcBef>
            </a:pPr>
            <a:endParaRPr lang="en-US" altLang="en-US" dirty="0"/>
          </a:p>
          <a:p>
            <a:pPr lvl="1">
              <a:spcBef>
                <a:spcPts val="1200"/>
              </a:spcBef>
            </a:pPr>
            <a:r>
              <a:rPr lang="en-US" altLang="en-US" dirty="0"/>
              <a:t>N</a:t>
            </a:r>
            <a:r>
              <a:rPr lang="en-US" altLang="en-US" baseline="-25000" dirty="0"/>
              <a:t>2</a:t>
            </a:r>
            <a:r>
              <a:rPr lang="en-US" altLang="en-US" dirty="0"/>
              <a:t> is more soluble in </a:t>
            </a:r>
            <a:r>
              <a:rPr lang="en-US" altLang="en-US" dirty="0" err="1"/>
              <a:t>cyclohexane</a:t>
            </a:r>
            <a:r>
              <a:rPr lang="en-US" altLang="en-US" dirty="0"/>
              <a:t> than it is in water.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7575" y="5820427"/>
            <a:ext cx="77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</a:t>
            </a:r>
            <a:r>
              <a:rPr lang="en-US" sz="2800" baseline="-25000" dirty="0"/>
              <a:t>2</a:t>
            </a:r>
          </a:p>
        </p:txBody>
      </p:sp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4857768" y="5716678"/>
          <a:ext cx="623887" cy="712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CS ChemDraw Drawing" r:id="rId3" imgW="446260" imgH="510030" progId="ChemDraw.Document.6.0">
                  <p:embed/>
                </p:oleObj>
              </mc:Choice>
              <mc:Fallback>
                <p:oleObj name="CS ChemDraw Drawing" r:id="rId3" imgW="446260" imgH="510030" progId="ChemDraw.Document.6.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68" y="5716678"/>
                        <a:ext cx="623887" cy="712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6A984DE-F5AE-4408-B058-D580BF8319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053797"/>
              </p:ext>
            </p:extLst>
          </p:nvPr>
        </p:nvGraphicFramePr>
        <p:xfrm>
          <a:off x="3139761" y="3204646"/>
          <a:ext cx="1086801" cy="1248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CS ChemDraw Drawing" r:id="rId5" imgW="767544" imgH="880690" progId="ChemDraw.Document.6.0">
                  <p:embed/>
                </p:oleObj>
              </mc:Choice>
              <mc:Fallback>
                <p:oleObj name="CS ChemDraw Drawing" r:id="rId5" imgW="767544" imgH="8806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39761" y="3204646"/>
                        <a:ext cx="1086801" cy="1248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E585AB3-5D01-4B28-A69D-EBCE4AD081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580768"/>
              </p:ext>
            </p:extLst>
          </p:nvPr>
        </p:nvGraphicFramePr>
        <p:xfrm>
          <a:off x="1550358" y="3440600"/>
          <a:ext cx="1112795" cy="77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CS ChemDraw Drawing" r:id="rId7" imgW="773687" imgH="539223" progId="ChemDraw.Document.6.0">
                  <p:embed/>
                </p:oleObj>
              </mc:Choice>
              <mc:Fallback>
                <p:oleObj name="CS ChemDraw Drawing" r:id="rId7" imgW="773687" imgH="53922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50358" y="3440600"/>
                        <a:ext cx="1112795" cy="77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24584C9-38D4-4E36-8F59-E11AA72F3A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164028"/>
              </p:ext>
            </p:extLst>
          </p:nvPr>
        </p:nvGraphicFramePr>
        <p:xfrm>
          <a:off x="4775200" y="3662545"/>
          <a:ext cx="2693670" cy="333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CS ChemDraw Drawing" r:id="rId9" imgW="1155001" imgH="142892" progId="ChemDraw.Document.6.0">
                  <p:embed/>
                </p:oleObj>
              </mc:Choice>
              <mc:Fallback>
                <p:oleObj name="CS ChemDraw Drawing" r:id="rId9" imgW="1155001" imgH="14289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75200" y="3662545"/>
                        <a:ext cx="2693670" cy="333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aCl dissolu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0481" y="2938464"/>
            <a:ext cx="3237782" cy="281043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3F63-A6ED-43B6-8DDE-F1E6A7EF935A}" type="slidenum">
              <a:rPr lang="en-US"/>
              <a:pPr/>
              <a:t>11</a:t>
            </a:fld>
            <a:endParaRPr lang="en-US"/>
          </a:p>
        </p:txBody>
      </p:sp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6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Ionic Solids in Liquid (ion-dipole)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108075"/>
            <a:ext cx="7815263" cy="5749925"/>
          </a:xfrm>
        </p:spPr>
        <p:txBody>
          <a:bodyPr>
            <a:normAutofit/>
          </a:bodyPr>
          <a:lstStyle/>
          <a:p>
            <a:pPr marL="341313" indent="-341313"/>
            <a:r>
              <a:rPr lang="en-US" altLang="en-US" dirty="0"/>
              <a:t>Dissolution for </a:t>
            </a:r>
            <a:r>
              <a:rPr lang="en-US" altLang="en-US" dirty="0" err="1"/>
              <a:t>NaCl</a:t>
            </a:r>
            <a:r>
              <a:rPr lang="en-US" altLang="en-US" dirty="0"/>
              <a:t> in H</a:t>
            </a:r>
            <a:r>
              <a:rPr lang="en-US" altLang="en-US" baseline="-25000" dirty="0"/>
              <a:t>2</a:t>
            </a:r>
            <a:r>
              <a:rPr lang="en-US" altLang="en-US" dirty="0"/>
              <a:t>O is a competition between:</a:t>
            </a:r>
          </a:p>
          <a:p>
            <a:pPr marL="627063" lvl="1" indent="-282575"/>
            <a:r>
              <a:rPr lang="en-US" altLang="en-US" dirty="0"/>
              <a:t>Solute-solute attractions</a:t>
            </a:r>
          </a:p>
          <a:p>
            <a:pPr marL="914400" lvl="2" indent="-242888"/>
            <a:r>
              <a:rPr lang="en-US" altLang="en-US" dirty="0"/>
              <a:t>crystal lattice energy for ionic solids</a:t>
            </a:r>
          </a:p>
          <a:p>
            <a:pPr marL="627063" lvl="1" indent="-282575"/>
            <a:endParaRPr lang="en-US" altLang="en-US" dirty="0"/>
          </a:p>
          <a:p>
            <a:pPr marL="627063" lvl="1" indent="-282575"/>
            <a:r>
              <a:rPr lang="en-US" altLang="en-US" dirty="0"/>
              <a:t>Solvent-solvent attractions</a:t>
            </a:r>
          </a:p>
          <a:p>
            <a:pPr marL="914400" lvl="2" indent="-242888"/>
            <a:r>
              <a:rPr lang="en-US" altLang="en-US" dirty="0"/>
              <a:t>dipole-dipole</a:t>
            </a:r>
          </a:p>
          <a:p>
            <a:pPr marL="914400" lvl="2" indent="-242888"/>
            <a:r>
              <a:rPr lang="en-US" altLang="en-US" dirty="0"/>
              <a:t>H-bonding</a:t>
            </a:r>
          </a:p>
          <a:p>
            <a:pPr marL="627063" lvl="1" indent="-282575"/>
            <a:endParaRPr lang="en-US" altLang="en-US" dirty="0"/>
          </a:p>
          <a:p>
            <a:pPr marL="627063" lvl="1" indent="-282575"/>
            <a:r>
              <a:rPr lang="en-US" altLang="en-US" dirty="0"/>
              <a:t>Solute-solvent attractions</a:t>
            </a:r>
          </a:p>
          <a:p>
            <a:pPr marL="914400" lvl="2" indent="-242888"/>
            <a:r>
              <a:rPr lang="en-US" altLang="en-US" dirty="0"/>
              <a:t>Ion-dipole interaction</a:t>
            </a:r>
          </a:p>
          <a:p>
            <a:pPr marL="914400" lvl="2" indent="-242888"/>
            <a:endParaRPr lang="en-US" altLang="en-US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22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err="1"/>
              <a:t>Protic</a:t>
            </a:r>
            <a:r>
              <a:rPr lang="en-US" altLang="en-US" sz="4000" u="sng" dirty="0"/>
              <a:t> Polar Solvents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120" y="1004157"/>
            <a:ext cx="8237560" cy="2419349"/>
          </a:xfrm>
        </p:spPr>
        <p:txBody>
          <a:bodyPr>
            <a:normAutofit/>
          </a:bodyPr>
          <a:lstStyle/>
          <a:p>
            <a:pPr lvl="1" eaLnBrk="1" hangingPunct="1">
              <a:defRPr/>
            </a:pPr>
            <a:r>
              <a:rPr lang="en-US" altLang="en-US" dirty="0"/>
              <a:t>Hydrogen bonding</a:t>
            </a:r>
          </a:p>
          <a:p>
            <a:pPr lvl="1" eaLnBrk="1" hangingPunct="1">
              <a:defRPr/>
            </a:pPr>
            <a:r>
              <a:rPr lang="en-US" altLang="en-US" dirty="0"/>
              <a:t>Especially important in aqueous solutions</a:t>
            </a:r>
          </a:p>
          <a:p>
            <a:pPr lvl="1" eaLnBrk="1" hangingPunct="1">
              <a:defRPr/>
            </a:pPr>
            <a:r>
              <a:rPr lang="en-US" altLang="en-US" dirty="0"/>
              <a:t>The primary factor in the solubility of many biological compounds (sugars, </a:t>
            </a:r>
            <a:r>
              <a:rPr lang="en-US" altLang="en-US" dirty="0" err="1"/>
              <a:t>aminoacids</a:t>
            </a:r>
            <a:r>
              <a:rPr lang="en-US" altLang="en-US" dirty="0"/>
              <a:t>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7705-4BA4-4814-B375-BD38942837E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 descr="water-methan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120" y="3442730"/>
            <a:ext cx="3063586" cy="26955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84494" y="4269362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>
                  <a:solidFill>
                    <a:sysClr val="windowText" lastClr="000000"/>
                  </a:solidFill>
                </a:ln>
                <a:latin typeface="+mn-lt"/>
              </a:rPr>
              <a:t>Water-methanol mixture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688" y="3640791"/>
            <a:ext cx="2243188" cy="223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541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/>
              <a:t>Less Favorable Solutions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403" y="1066800"/>
            <a:ext cx="6521379" cy="5405438"/>
          </a:xfrm>
        </p:spPr>
        <p:txBody>
          <a:bodyPr>
            <a:normAutofit/>
          </a:bodyPr>
          <a:lstStyle/>
          <a:p>
            <a:pPr eaLnBrk="1" hangingPunct="1">
              <a:spcBef>
                <a:spcPts val="1200"/>
              </a:spcBef>
              <a:defRPr/>
            </a:pPr>
            <a:r>
              <a:rPr lang="en-US" altLang="en-US" sz="2800" dirty="0"/>
              <a:t>Ion - induced dipole forces</a:t>
            </a:r>
            <a:endParaRPr lang="en-US" altLang="en-US" dirty="0">
              <a:solidFill>
                <a:srgbClr val="00CC00"/>
              </a:solidFill>
            </a:endParaRP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altLang="en-US" dirty="0"/>
              <a:t>Account for the solubility of ionic salts</a:t>
            </a:r>
          </a:p>
          <a:p>
            <a:pPr lvl="1" eaLnBrk="1" hangingPunct="1">
              <a:spcBef>
                <a:spcPts val="0"/>
              </a:spcBef>
              <a:buNone/>
              <a:defRPr/>
            </a:pPr>
            <a:r>
              <a:rPr lang="en-US" altLang="en-US" dirty="0"/>
              <a:t>	in less polar solvents</a:t>
            </a:r>
          </a:p>
          <a:p>
            <a:pPr lvl="1" eaLnBrk="1" hangingPunct="1">
              <a:spcBef>
                <a:spcPts val="0"/>
              </a:spcBef>
              <a:buNone/>
              <a:defRPr/>
            </a:pPr>
            <a:r>
              <a:rPr lang="en-US" altLang="en-US" dirty="0"/>
              <a:t>	(Example: Cl</a:t>
            </a:r>
            <a:r>
              <a:rPr lang="en-US" altLang="en-US" baseline="30000" dirty="0"/>
              <a:t>–</a:t>
            </a:r>
            <a:r>
              <a:rPr lang="en-US" altLang="en-US" dirty="0"/>
              <a:t> in hexane, C</a:t>
            </a:r>
            <a:r>
              <a:rPr lang="en-US" altLang="en-US" baseline="-25000" dirty="0"/>
              <a:t>6</a:t>
            </a:r>
            <a:r>
              <a:rPr lang="en-US" altLang="en-US" dirty="0"/>
              <a:t>H</a:t>
            </a:r>
            <a:r>
              <a:rPr lang="en-US" altLang="en-US" baseline="-25000" dirty="0"/>
              <a:t>14</a:t>
            </a:r>
            <a:r>
              <a:rPr lang="en-US" altLang="en-US" dirty="0"/>
              <a:t>)</a:t>
            </a:r>
          </a:p>
          <a:p>
            <a:pPr lvl="1" eaLnBrk="1" hangingPunct="1">
              <a:spcBef>
                <a:spcPts val="0"/>
              </a:spcBef>
              <a:buNone/>
              <a:defRPr/>
            </a:pPr>
            <a:endParaRPr lang="en-US" altLang="en-US" dirty="0"/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dirty="0"/>
              <a:t>Dipole - induced dipole forces</a:t>
            </a:r>
            <a:endParaRPr lang="en-US" altLang="en-US" dirty="0">
              <a:solidFill>
                <a:srgbClr val="00CC00"/>
              </a:solidFill>
            </a:endParaRP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altLang="en-US" dirty="0"/>
              <a:t>Contribute to the solubility of </a:t>
            </a:r>
            <a:r>
              <a:rPr lang="en-US" altLang="en-US" dirty="0" err="1"/>
              <a:t>nonpolar</a:t>
            </a:r>
            <a:r>
              <a:rPr lang="en-US" altLang="en-US" dirty="0"/>
              <a:t> molecules in polar solvents (N</a:t>
            </a:r>
            <a:r>
              <a:rPr lang="en-US" altLang="en-US" baseline="-25000" dirty="0"/>
              <a:t>2</a:t>
            </a:r>
            <a:r>
              <a:rPr lang="en-US" altLang="en-US" dirty="0"/>
              <a:t> in H</a:t>
            </a:r>
            <a:r>
              <a:rPr lang="en-US" altLang="en-US" baseline="-25000" dirty="0"/>
              <a:t>2</a:t>
            </a:r>
            <a:r>
              <a:rPr lang="en-US" altLang="en-US" dirty="0"/>
              <a:t>O)</a:t>
            </a:r>
          </a:p>
          <a:p>
            <a:pPr lvl="1" eaLnBrk="1" hangingPunct="1">
              <a:spcBef>
                <a:spcPts val="300"/>
              </a:spcBef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7705-4BA4-4814-B375-BD38942837E8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2" name="Group 8"/>
          <p:cNvGrpSpPr/>
          <p:nvPr/>
        </p:nvGrpSpPr>
        <p:grpSpPr>
          <a:xfrm>
            <a:off x="6612995" y="1463146"/>
            <a:ext cx="1836421" cy="1524000"/>
            <a:chOff x="7010400" y="2438400"/>
            <a:chExt cx="1836421" cy="1524000"/>
          </a:xfrm>
        </p:grpSpPr>
        <p:pic>
          <p:nvPicPr>
            <p:cNvPr id="7" name="Picture 6" descr="ion-induced dipole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38183" y="2438400"/>
              <a:ext cx="1808638" cy="1524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10400" y="3352800"/>
              <a:ext cx="609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n-lt"/>
                </a:rPr>
                <a:t>Cl</a:t>
              </a:r>
              <a:r>
                <a:rPr lang="en-US" sz="2000" baseline="30000" dirty="0">
                  <a:latin typeface="+mn-lt"/>
                </a:rPr>
                <a:t>–</a:t>
              </a:r>
              <a:endParaRPr lang="en-US" sz="2000" dirty="0">
                <a:latin typeface="+mn-lt"/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5911329" y="4268725"/>
            <a:ext cx="3282215" cy="1471677"/>
            <a:chOff x="6705600" y="4400490"/>
            <a:chExt cx="2362200" cy="1049452"/>
          </a:xfrm>
        </p:grpSpPr>
        <p:pic>
          <p:nvPicPr>
            <p:cNvPr id="10" name="Picture 9" descr="dipole-induced dipol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5600" y="4857896"/>
              <a:ext cx="2362200" cy="59204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781800" y="440049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n-lt"/>
                </a:rPr>
                <a:t>H</a:t>
              </a:r>
              <a:r>
                <a:rPr lang="en-US" sz="2000" baseline="-25000" dirty="0">
                  <a:latin typeface="+mn-lt"/>
                </a:rPr>
                <a:t>2</a:t>
              </a:r>
              <a:r>
                <a:rPr lang="en-US" sz="2000" dirty="0">
                  <a:latin typeface="+mn-lt"/>
                </a:rPr>
                <a:t>O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29600" y="447669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n-lt"/>
                </a:rPr>
                <a:t>N</a:t>
              </a:r>
              <a:r>
                <a:rPr lang="en-US" sz="2000" baseline="-25000" dirty="0">
                  <a:latin typeface="+mn-lt"/>
                </a:rPr>
                <a:t>2</a:t>
              </a:r>
              <a:endParaRPr lang="en-US" sz="2000" dirty="0">
                <a:latin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195CF-36E1-4668-85AE-56815AEAF75F}" type="slidenum">
              <a:rPr lang="en-US"/>
              <a:pPr/>
              <a:t>14</a:t>
            </a:fld>
            <a:endParaRPr lang="en-US"/>
          </a:p>
        </p:txBody>
      </p:sp>
      <p:sp>
        <p:nvSpPr>
          <p:cNvPr id="268310" name="Rectangle 2070"/>
          <p:cNvSpPr>
            <a:spLocks noGrp="1" noChangeArrowheads="1"/>
          </p:cNvSpPr>
          <p:nvPr>
            <p:ph type="title"/>
          </p:nvPr>
        </p:nvSpPr>
        <p:spPr>
          <a:xfrm>
            <a:off x="457200" y="316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Other Types of Solutions</a:t>
            </a:r>
          </a:p>
        </p:txBody>
      </p:sp>
      <p:sp>
        <p:nvSpPr>
          <p:cNvPr id="268311" name="Rectangle 2071"/>
          <p:cNvSpPr>
            <a:spLocks noGrp="1" noChangeArrowheads="1"/>
          </p:cNvSpPr>
          <p:nvPr>
            <p:ph type="body" sz="half" idx="1"/>
          </p:nvPr>
        </p:nvSpPr>
        <p:spPr>
          <a:xfrm>
            <a:off x="600080" y="923911"/>
            <a:ext cx="7924800" cy="1143000"/>
          </a:xfrm>
        </p:spPr>
        <p:txBody>
          <a:bodyPr>
            <a:noAutofit/>
          </a:bodyPr>
          <a:lstStyle/>
          <a:p>
            <a:r>
              <a:rPr lang="en-US" altLang="en-US" dirty="0"/>
              <a:t>Gases are infinitely soluble in one another.</a:t>
            </a:r>
          </a:p>
          <a:p>
            <a:pPr>
              <a:spcBef>
                <a:spcPts val="1800"/>
              </a:spcBef>
            </a:pPr>
            <a:r>
              <a:rPr lang="en-US" altLang="en-US" dirty="0"/>
              <a:t>Gases usually are only sparingly soluble in solids.</a:t>
            </a:r>
          </a:p>
          <a:p>
            <a:pPr lvl="1">
              <a:spcBef>
                <a:spcPts val="0"/>
              </a:spcBef>
              <a:buNone/>
            </a:pPr>
            <a:endParaRPr lang="en-US" altLang="en-US" dirty="0"/>
          </a:p>
          <a:p>
            <a:pPr lvl="1">
              <a:spcBef>
                <a:spcPts val="0"/>
              </a:spcBef>
              <a:buNone/>
            </a:pPr>
            <a:endParaRPr lang="en-US" altLang="en-US" dirty="0"/>
          </a:p>
          <a:p>
            <a:pPr lvl="1">
              <a:spcBef>
                <a:spcPts val="0"/>
              </a:spcBef>
              <a:buNone/>
            </a:pPr>
            <a:endParaRPr lang="en-US" altLang="en-US" dirty="0"/>
          </a:p>
          <a:p>
            <a:pPr lvl="1">
              <a:spcBef>
                <a:spcPts val="0"/>
              </a:spcBef>
              <a:buNone/>
            </a:pPr>
            <a:endParaRPr lang="en-US" altLang="en-US" dirty="0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0640" y="2982198"/>
            <a:ext cx="3571874" cy="349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 descr="https://news.slac.stanford.edu/sites/default/files/images/image/ssrl-hl-hydrogen-nano-fig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54380"/>
            <a:ext cx="4191000" cy="299085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5BB52F-AC06-463F-BEC1-F880ECD3BC24}"/>
              </a:ext>
            </a:extLst>
          </p:cNvPr>
          <p:cNvSpPr/>
          <p:nvPr/>
        </p:nvSpPr>
        <p:spPr>
          <a:xfrm>
            <a:off x="166686" y="24999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>
              <a:spcBef>
                <a:spcPts val="600"/>
              </a:spcBef>
            </a:pPr>
            <a:r>
              <a:rPr lang="en-US" altLang="en-US" sz="2400" dirty="0">
                <a:solidFill>
                  <a:prstClr val="black"/>
                </a:solidFill>
              </a:rPr>
              <a:t>Hydrogen and Platinum	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63A37E-4852-44CA-80A7-B5E071B76AD6}"/>
              </a:ext>
            </a:extLst>
          </p:cNvPr>
          <p:cNvSpPr/>
          <p:nvPr/>
        </p:nvSpPr>
        <p:spPr>
          <a:xfrm>
            <a:off x="5830691" y="2520533"/>
            <a:ext cx="2138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>
                <a:solidFill>
                  <a:prstClr val="black"/>
                </a:solidFill>
              </a:rPr>
              <a:t>Gasses in MOFs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195CF-36E1-4668-85AE-56815AEAF75F}" type="slidenum">
              <a:rPr lang="en-US"/>
              <a:pPr/>
              <a:t>15</a:t>
            </a:fld>
            <a:endParaRPr lang="en-US"/>
          </a:p>
        </p:txBody>
      </p:sp>
      <p:sp>
        <p:nvSpPr>
          <p:cNvPr id="268310" name="Rectangle 2070"/>
          <p:cNvSpPr>
            <a:spLocks noGrp="1" noChangeArrowheads="1"/>
          </p:cNvSpPr>
          <p:nvPr>
            <p:ph type="title"/>
          </p:nvPr>
        </p:nvSpPr>
        <p:spPr>
          <a:xfrm>
            <a:off x="457200" y="316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Other Types of Solutions</a:t>
            </a:r>
          </a:p>
        </p:txBody>
      </p:sp>
      <p:sp>
        <p:nvSpPr>
          <p:cNvPr id="268311" name="Rectangle 2071"/>
          <p:cNvSpPr>
            <a:spLocks noGrp="1" noChangeArrowheads="1"/>
          </p:cNvSpPr>
          <p:nvPr>
            <p:ph type="body" sz="half" idx="1"/>
          </p:nvPr>
        </p:nvSpPr>
        <p:spPr>
          <a:xfrm>
            <a:off x="600080" y="923911"/>
            <a:ext cx="7924800" cy="1533539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altLang="en-US" dirty="0"/>
              <a:t>Alloys are the most important solid-solid solutions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These solutions have been known for a long time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They are crucial to the majority of modern technologies.</a:t>
            </a:r>
          </a:p>
        </p:txBody>
      </p:sp>
      <p:pic>
        <p:nvPicPr>
          <p:cNvPr id="9" name="Picture 8" descr="penn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340" y="3100379"/>
            <a:ext cx="1347788" cy="10647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7028" y="4130152"/>
            <a:ext cx="2090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97.5% Zn, 2.5% Cu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0173" y="2486025"/>
            <a:ext cx="1142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Brass</a:t>
            </a:r>
          </a:p>
        </p:txBody>
      </p:sp>
      <p:pic>
        <p:nvPicPr>
          <p:cNvPr id="75778" name="Picture 2" descr="http://upload.wikimedia.org/wikipedia/commons/thumb/5/5d/Trumpets02262006.jpg/220px-Trumpets02262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0174" y="2357436"/>
            <a:ext cx="1345335" cy="206692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138860" y="2481262"/>
            <a:ext cx="1142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Steel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79160" y="4611169"/>
            <a:ext cx="6858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Fe, C</a:t>
            </a:r>
          </a:p>
        </p:txBody>
      </p:sp>
      <p:pic>
        <p:nvPicPr>
          <p:cNvPr id="75780" name="Picture 4" descr="http://upload.wikimedia.org/wikipedia/commons/thumb/7/76/The_viaduct_La_Polvorilla%2C_Salta_Argentina.jpg/1024px-The_viaduct_La_Polvorilla%2C_Salta_Argent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1948" y="2986086"/>
            <a:ext cx="2887662" cy="162149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34849" y="5749423"/>
            <a:ext cx="1908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Nitinol</a:t>
            </a:r>
            <a:r>
              <a:rPr lang="en-US" dirty="0"/>
              <a:t> (</a:t>
            </a:r>
            <a:r>
              <a:rPr lang="en-US" dirty="0" err="1"/>
              <a:t>NiTi</a:t>
            </a:r>
            <a:r>
              <a:rPr lang="en-US" dirty="0"/>
              <a:t>-Alloy)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50420" y="4719636"/>
            <a:ext cx="244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Memory Metal</a:t>
            </a:r>
          </a:p>
        </p:txBody>
      </p:sp>
      <p:pic>
        <p:nvPicPr>
          <p:cNvPr id="75782" name="Picture 6" descr="http://members.xoom.it/sunflower003/images/Applic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2269" y="5266668"/>
            <a:ext cx="3559175" cy="151951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5567905" y="5266668"/>
            <a:ext cx="20317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Olivier </a:t>
            </a:r>
            <a:r>
              <a:rPr lang="en-US" dirty="0" err="1"/>
              <a:t>Deschamps</a:t>
            </a:r>
            <a:r>
              <a:rPr lang="en-US" dirty="0"/>
              <a:t>, </a:t>
            </a:r>
          </a:p>
          <a:p>
            <a:r>
              <a:rPr lang="en-US" dirty="0"/>
              <a:t>'</a:t>
            </a:r>
            <a:r>
              <a:rPr lang="en-US" dirty="0" err="1"/>
              <a:t>Espoir</a:t>
            </a:r>
            <a:r>
              <a:rPr lang="en-US" dirty="0"/>
              <a:t> </a:t>
            </a:r>
            <a:r>
              <a:rPr lang="en-US" dirty="0" err="1"/>
              <a:t>Desespoir</a:t>
            </a:r>
            <a:r>
              <a:rPr lang="en-US" dirty="0"/>
              <a:t>'</a:t>
            </a:r>
          </a:p>
        </p:txBody>
      </p:sp>
      <p:pic>
        <p:nvPicPr>
          <p:cNvPr id="31746" name="Picture 2" descr="Image result for nitinol gif">
            <a:extLst>
              <a:ext uri="{FF2B5EF4-FFF2-40B4-BE49-F238E27FC236}">
                <a16:creationId xmlns:a16="http://schemas.microsoft.com/office/drawing/2014/main" id="{D6A90402-FFED-48F2-9E9D-C65A91910F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77" y="5266668"/>
            <a:ext cx="2842888" cy="148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5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-11122"/>
            <a:ext cx="8229600" cy="1143000"/>
          </a:xfrm>
        </p:spPr>
        <p:txBody>
          <a:bodyPr>
            <a:normAutofit/>
          </a:bodyPr>
          <a:lstStyle/>
          <a:p>
            <a:r>
              <a:rPr lang="en-PH" altLang="en-US" sz="4000" u="sng" dirty="0"/>
              <a:t>Types Of Alloys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371600"/>
          <a:ext cx="8686800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647"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ALLOY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165"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Babbitt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Tin, antimony, copper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Bearings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647"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Bell metal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Copper, 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Bells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647"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Coinage metals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Copper, tin, zinc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Coins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7165"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16 karat gold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Gold, copper, silver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 err="1">
                          <a:solidFill>
                            <a:schemeClr val="tx1"/>
                          </a:solidFill>
                        </a:rPr>
                        <a:t>Jewelry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647"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Sterling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Silver, copper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 err="1">
                          <a:solidFill>
                            <a:schemeClr val="tx1"/>
                          </a:solidFill>
                        </a:rPr>
                        <a:t>Jewelry</a:t>
                      </a:r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, flatware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23682">
                <a:tc>
                  <a:txBody>
                    <a:bodyPr/>
                    <a:lstStyle/>
                    <a:p>
                      <a:r>
                        <a:rPr lang="en-PH" sz="2400" dirty="0" err="1">
                          <a:solidFill>
                            <a:schemeClr val="tx1"/>
                          </a:solidFill>
                        </a:rPr>
                        <a:t>Nichrome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Nickel,</a:t>
                      </a:r>
                      <a:r>
                        <a:rPr lang="en-PH" sz="2400" baseline="0" dirty="0">
                          <a:solidFill>
                            <a:schemeClr val="tx1"/>
                          </a:solidFill>
                        </a:rPr>
                        <a:t> iron, chromium, manganese</a:t>
                      </a:r>
                      <a:endParaRPr lang="en-PH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>
                          <a:solidFill>
                            <a:schemeClr val="tx1"/>
                          </a:solidFill>
                        </a:rPr>
                        <a:t>Heating elements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00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8118A57-4664-488E-BB65-7C434994688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30160" y="121657"/>
            <a:ext cx="3560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3333FF"/>
                </a:solidFill>
              </a:rPr>
              <a:t>Question: </a:t>
            </a:r>
          </a:p>
        </p:txBody>
      </p:sp>
      <p:sp>
        <p:nvSpPr>
          <p:cNvPr id="2" name="Rectangle 1"/>
          <p:cNvSpPr/>
          <p:nvPr/>
        </p:nvSpPr>
        <p:spPr>
          <a:xfrm>
            <a:off x="254275" y="969410"/>
            <a:ext cx="7924523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Is Bromine (Br</a:t>
            </a:r>
            <a:r>
              <a:rPr lang="en-US" sz="2800" baseline="-25000" dirty="0">
                <a:solidFill>
                  <a:prstClr val="black"/>
                </a:solidFill>
                <a:latin typeface="Arial" pitchFamily="34" charset="0"/>
              </a:rPr>
              <a:t>2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) more soluble in: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 	 benzene (C</a:t>
            </a:r>
            <a:r>
              <a:rPr lang="en-US" sz="2800" baseline="-25000" dirty="0">
                <a:solidFill>
                  <a:prstClr val="black"/>
                </a:solidFill>
                <a:latin typeface="Arial" pitchFamily="34" charset="0"/>
              </a:rPr>
              <a:t>6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H</a:t>
            </a:r>
            <a:r>
              <a:rPr lang="en-US" sz="2800" baseline="-25000" dirty="0">
                <a:solidFill>
                  <a:prstClr val="black"/>
                </a:solidFill>
                <a:latin typeface="Arial" pitchFamily="34" charset="0"/>
              </a:rPr>
              <a:t>6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)	 	    or 		water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35204" y="1998144"/>
            <a:ext cx="897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56400" y="2009695"/>
            <a:ext cx="897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1210" y="2737966"/>
            <a:ext cx="932999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KCl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more soluble in: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carbon tetrachloride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CCl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)   or  	ammonia (NH</a:t>
            </a:r>
            <a:r>
              <a:rPr lang="en-US" sz="2800" baseline="-250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2139" y="3766700"/>
            <a:ext cx="897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73335" y="3778251"/>
            <a:ext cx="897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1213" y="4803795"/>
            <a:ext cx="932999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formaldehyde (CH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more soluble in: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carbon disulfide (CS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  or  	         water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52142" y="5832529"/>
            <a:ext cx="897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73338" y="5844080"/>
            <a:ext cx="897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9D346E-90CD-429C-B8D7-6F6C3E4AE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18" y="136525"/>
            <a:ext cx="7188897" cy="65246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1CF559-7AC9-4FD3-BE62-4713CAF64ACC}"/>
              </a:ext>
            </a:extLst>
          </p:cNvPr>
          <p:cNvSpPr/>
          <p:nvPr/>
        </p:nvSpPr>
        <p:spPr>
          <a:xfrm>
            <a:off x="1082749" y="5888283"/>
            <a:ext cx="1019006" cy="26377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8ED55C2-EF30-456D-B734-40FD06604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3584" y="5455182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83A1F7-6768-4D89-A9BB-BBF6F090B459}"/>
              </a:ext>
            </a:extLst>
          </p:cNvPr>
          <p:cNvCxnSpPr>
            <a:cxnSpLocks/>
          </p:cNvCxnSpPr>
          <p:nvPr/>
        </p:nvCxnSpPr>
        <p:spPr>
          <a:xfrm>
            <a:off x="1151685" y="5734992"/>
            <a:ext cx="963718" cy="793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AA3357-6F0E-4FF0-895E-AE035A691505}"/>
              </a:ext>
            </a:extLst>
          </p:cNvPr>
          <p:cNvGrpSpPr/>
          <p:nvPr/>
        </p:nvGrpSpPr>
        <p:grpSpPr>
          <a:xfrm>
            <a:off x="2127821" y="5460191"/>
            <a:ext cx="1540419" cy="1261284"/>
            <a:chOff x="2127821" y="5460191"/>
            <a:chExt cx="1540419" cy="1261284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42BA589F-D557-4C63-8583-F27D1A3EB74F}"/>
                </a:ext>
              </a:extLst>
            </p:cNvPr>
            <p:cNvSpPr/>
            <p:nvPr/>
          </p:nvSpPr>
          <p:spPr>
            <a:xfrm>
              <a:off x="2704521" y="5460191"/>
              <a:ext cx="963719" cy="1261284"/>
            </a:xfrm>
            <a:prstGeom prst="leftBrace">
              <a:avLst>
                <a:gd name="adj1" fmla="val 8333"/>
                <a:gd name="adj2" fmla="val 45672"/>
              </a:avLst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A971286-4E90-4D89-A43E-AB4C90976F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7821" y="6036405"/>
              <a:ext cx="737299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6DC0368-25DB-48DB-945F-94634E787DD0}"/>
              </a:ext>
            </a:extLst>
          </p:cNvPr>
          <p:cNvSpPr txBox="1"/>
          <p:nvPr/>
        </p:nvSpPr>
        <p:spPr>
          <a:xfrm>
            <a:off x="3363161" y="5551628"/>
            <a:ext cx="3653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Molecular View of the Solution Process</a:t>
            </a:r>
          </a:p>
          <a:p>
            <a:r>
              <a:rPr lang="en-US" sz="1600" dirty="0"/>
              <a:t>How much in solution?</a:t>
            </a:r>
          </a:p>
          <a:p>
            <a:r>
              <a:rPr lang="en-US" sz="1600" dirty="0"/>
              <a:t>Effect of Temperature on Solubility</a:t>
            </a:r>
          </a:p>
          <a:p>
            <a:r>
              <a:rPr lang="en-US" sz="1600" dirty="0"/>
              <a:t>Effect of Pressure on Solubility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2116D50-1F58-450A-AE7A-656C29574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9843" y="563414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0851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3432-7652-4965-B78A-2EBAFD3C8372}" type="slidenum">
              <a:rPr lang="en-US"/>
              <a:pPr/>
              <a:t>19</a:t>
            </a:fld>
            <a:endParaRPr lang="en-US"/>
          </a:p>
        </p:txBody>
      </p:sp>
      <p:sp>
        <p:nvSpPr>
          <p:cNvPr id="49172" name="Rectangle 20"/>
          <p:cNvSpPr>
            <a:spLocks noGrp="1" noChangeArrowheads="1"/>
          </p:cNvSpPr>
          <p:nvPr>
            <p:ph type="title"/>
          </p:nvPr>
        </p:nvSpPr>
        <p:spPr>
          <a:xfrm>
            <a:off x="457200" y="-1112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How Much is in Solution?</a:t>
            </a:r>
          </a:p>
        </p:txBody>
      </p:sp>
      <p:sp>
        <p:nvSpPr>
          <p:cNvPr id="49173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347664" y="941388"/>
            <a:ext cx="8763000" cy="3273426"/>
          </a:xfrm>
        </p:spPr>
        <p:txBody>
          <a:bodyPr>
            <a:normAutofit/>
          </a:bodyPr>
          <a:lstStyle/>
          <a:p>
            <a:pPr marL="342900" lvl="2" indent="-342900"/>
            <a:r>
              <a:rPr lang="en-US" altLang="en-US" sz="2600" i="1" u="sng" dirty="0">
                <a:solidFill>
                  <a:schemeClr val="hlink"/>
                </a:solidFill>
              </a:rPr>
              <a:t>Unsaturated solutions</a:t>
            </a:r>
            <a:r>
              <a:rPr lang="en-US" altLang="en-US" sz="2600" dirty="0"/>
              <a:t> </a:t>
            </a:r>
            <a:r>
              <a:rPr lang="en-US" sz="2600" dirty="0"/>
              <a:t>contains less solute than the solvent has the capacity to dissolve at a specific temperature</a:t>
            </a:r>
            <a:r>
              <a:rPr lang="en-US" altLang="en-US" sz="2600" dirty="0"/>
              <a:t>.</a:t>
            </a:r>
          </a:p>
          <a:p>
            <a:r>
              <a:rPr lang="en-US" altLang="en-US" sz="2600" i="1" u="sng" dirty="0">
                <a:solidFill>
                  <a:schemeClr val="hlink"/>
                </a:solidFill>
              </a:rPr>
              <a:t>Saturated solutions</a:t>
            </a:r>
            <a:r>
              <a:rPr lang="en-US" altLang="en-US" sz="2600" dirty="0"/>
              <a:t> </a:t>
            </a:r>
            <a:r>
              <a:rPr lang="en-US" sz="2600" dirty="0"/>
              <a:t>contains the maximum amount of a solute that will dissolve in a given solvent at a specific temperature.</a:t>
            </a:r>
            <a:endParaRPr lang="en-US" altLang="en-US" sz="2600" dirty="0"/>
          </a:p>
          <a:p>
            <a:pPr marL="342900" lvl="2" indent="-342900">
              <a:spcBef>
                <a:spcPts val="1200"/>
              </a:spcBef>
            </a:pPr>
            <a:r>
              <a:rPr lang="en-US" altLang="en-US" sz="2600" i="1" u="sng" dirty="0">
                <a:solidFill>
                  <a:schemeClr val="hlink"/>
                </a:solidFill>
              </a:rPr>
              <a:t>Supersaturated solutions</a:t>
            </a:r>
            <a:r>
              <a:rPr lang="en-US" altLang="en-US" sz="2600" dirty="0"/>
              <a:t> </a:t>
            </a:r>
            <a:r>
              <a:rPr lang="en-US" sz="2600" dirty="0"/>
              <a:t>contains more solute than is present in a saturated solution at a specific temperature.</a:t>
            </a:r>
            <a:endParaRPr lang="en-US" altLang="en-US" sz="2600" dirty="0"/>
          </a:p>
          <a:p>
            <a:endParaRPr lang="en-US" altLang="en-US" sz="2800" dirty="0"/>
          </a:p>
          <a:p>
            <a:endParaRPr lang="en-US" altLang="en-US" sz="2800" dirty="0"/>
          </a:p>
        </p:txBody>
      </p:sp>
      <p:pic>
        <p:nvPicPr>
          <p:cNvPr id="5" name="Picture 2" descr="cha02680_12_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4613" y="4262911"/>
            <a:ext cx="6589700" cy="235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Why solutions matter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0" y="1074003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400" dirty="0"/>
              <a:t>A </a:t>
            </a:r>
            <a:r>
              <a:rPr lang="en-US" sz="2400" b="1" i="1" dirty="0">
                <a:solidFill>
                  <a:srgbClr val="7030A0"/>
                </a:solidFill>
              </a:rPr>
              <a:t>solution</a:t>
            </a:r>
            <a:r>
              <a:rPr lang="en-US" sz="2400" dirty="0"/>
              <a:t> is a homogenous mixture of two or more substances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5275" y="4762600"/>
            <a:ext cx="4733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Single component systems first because they are “simple.”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0" y="2029123"/>
            <a:ext cx="3581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Used in</a:t>
            </a:r>
            <a:r>
              <a:rPr lang="en-US" sz="2400" dirty="0"/>
              <a:t>:</a:t>
            </a:r>
          </a:p>
          <a:p>
            <a:pPr marL="228600" indent="1714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Synthetic chemistry</a:t>
            </a:r>
          </a:p>
          <a:p>
            <a:pPr marL="228600" indent="1714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Dilutions</a:t>
            </a:r>
          </a:p>
          <a:p>
            <a:pPr marL="228600" indent="1714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Blood plasma</a:t>
            </a:r>
          </a:p>
          <a:p>
            <a:pPr marL="228600" indent="1714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Synaptic Transmission</a:t>
            </a:r>
          </a:p>
          <a:p>
            <a:pPr marL="228600" indent="1714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DNA replication</a:t>
            </a:r>
          </a:p>
        </p:txBody>
      </p:sp>
      <p:pic>
        <p:nvPicPr>
          <p:cNvPr id="57346" name="Picture 2" descr="http://www.free-anatomy-quiz.com/cell-biolog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8350" y="5024210"/>
            <a:ext cx="2381250" cy="1757590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8FBC4-3413-4099-96F9-5810DA7A5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2855232"/>
            <a:ext cx="4448954" cy="11856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EAD582-C2CE-46AB-96E4-9BB9EE715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447339"/>
            <a:ext cx="3381375" cy="1163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 20"/>
          <p:cNvSpPr txBox="1">
            <a:spLocks noChangeArrowheads="1"/>
          </p:cNvSpPr>
          <p:nvPr/>
        </p:nvSpPr>
        <p:spPr>
          <a:xfrm>
            <a:off x="468924" y="-1112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Much is in Solution?</a:t>
            </a:r>
          </a:p>
        </p:txBody>
      </p:sp>
      <p:pic>
        <p:nvPicPr>
          <p:cNvPr id="76802" name="Picture 2" descr="http://i.imgur.com/nHldoW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4543" y="2049464"/>
            <a:ext cx="6709840" cy="402309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98115" y="1010960"/>
            <a:ext cx="81535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spcBef>
                <a:spcPts val="1200"/>
              </a:spcBef>
            </a:pPr>
            <a:r>
              <a:rPr lang="en-US" altLang="en-US" sz="2600" i="1" u="sng" dirty="0">
                <a:solidFill>
                  <a:schemeClr val="hlink"/>
                </a:solidFill>
              </a:rPr>
              <a:t>Supersaturated solutions</a:t>
            </a:r>
            <a:r>
              <a:rPr lang="en-US" altLang="en-US" sz="2600" dirty="0"/>
              <a:t> </a:t>
            </a:r>
            <a:r>
              <a:rPr lang="en-US" sz="2600" dirty="0"/>
              <a:t>contains more solute than is present in a saturated solution at a specific temperature.</a:t>
            </a:r>
            <a:endParaRPr lang="en-US" alt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2602527" y="6224954"/>
            <a:ext cx="3950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Sodium Acetate in water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22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altLang="en-US" sz="4000" u="sng" dirty="0"/>
              <a:t>How Much is in Solution?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1435" y="887564"/>
            <a:ext cx="380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Percent by mass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6667" y="2225868"/>
            <a:ext cx="380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Mole Fraction (</a:t>
            </a:r>
            <a:r>
              <a:rPr lang="en-US" sz="2000" u="sng" dirty="0">
                <a:latin typeface="Symbol" pitchFamily="18" charset="2"/>
              </a:rPr>
              <a:t>C</a:t>
            </a:r>
            <a:r>
              <a:rPr lang="en-US" sz="2000" u="sng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91432" y="5392962"/>
            <a:ext cx="380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/>
              <a:t>Molality</a:t>
            </a:r>
            <a:r>
              <a:rPr lang="en-US" sz="2000" u="sng" dirty="0"/>
              <a:t> (</a:t>
            </a:r>
            <a:r>
              <a:rPr lang="en-US" sz="2000" i="1" u="sng" dirty="0"/>
              <a:t>m</a:t>
            </a:r>
            <a:r>
              <a:rPr lang="en-US" sz="2000" u="sng" dirty="0"/>
              <a:t>)</a:t>
            </a: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2091501" y="5779403"/>
            <a:ext cx="4075251" cy="918747"/>
            <a:chOff x="666" y="2802"/>
            <a:chExt cx="2679" cy="753"/>
          </a:xfrm>
        </p:grpSpPr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666" y="2989"/>
              <a:ext cx="475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i="1" dirty="0"/>
                <a:t>m </a:t>
              </a:r>
              <a:r>
                <a:rPr lang="en-US" sz="2400" dirty="0"/>
                <a:t> =</a:t>
              </a:r>
              <a:endParaRPr lang="en-US" sz="2400" b="1" i="1" dirty="0"/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308" y="2802"/>
              <a:ext cx="2037" cy="753"/>
              <a:chOff x="1308" y="2802"/>
              <a:chExt cx="2037" cy="753"/>
            </a:xfrm>
          </p:grpSpPr>
          <p:sp>
            <p:nvSpPr>
              <p:cNvPr id="16" name="Text Box 23"/>
              <p:cNvSpPr txBox="1">
                <a:spLocks noChangeArrowheads="1"/>
              </p:cNvSpPr>
              <p:nvPr/>
            </p:nvSpPr>
            <p:spPr bwMode="auto">
              <a:xfrm>
                <a:off x="1484" y="2802"/>
                <a:ext cx="1861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moles of solute (</a:t>
                </a:r>
                <a:r>
                  <a:rPr lang="en-US" sz="2400" dirty="0">
                    <a:solidFill>
                      <a:srgbClr val="FF0000"/>
                    </a:solidFill>
                  </a:rPr>
                  <a:t>mol</a:t>
                </a:r>
                <a:r>
                  <a:rPr lang="en-US" sz="2400" dirty="0"/>
                  <a:t>)</a:t>
                </a:r>
              </a:p>
            </p:txBody>
          </p:sp>
          <p:sp>
            <p:nvSpPr>
              <p:cNvPr id="17" name="Text Box 24"/>
              <p:cNvSpPr txBox="1">
                <a:spLocks noChangeArrowheads="1"/>
              </p:cNvSpPr>
              <p:nvPr/>
            </p:nvSpPr>
            <p:spPr bwMode="auto">
              <a:xfrm>
                <a:off x="1314" y="3177"/>
                <a:ext cx="1746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mass of solvent (</a:t>
                </a:r>
                <a:r>
                  <a:rPr lang="en-US" sz="2400" dirty="0">
                    <a:solidFill>
                      <a:srgbClr val="FF0000"/>
                    </a:solidFill>
                  </a:rPr>
                  <a:t>kg</a:t>
                </a:r>
                <a:r>
                  <a:rPr lang="en-US" sz="2400" dirty="0"/>
                  <a:t>)</a:t>
                </a:r>
              </a:p>
            </p:txBody>
          </p:sp>
          <p:sp>
            <p:nvSpPr>
              <p:cNvPr id="18" name="Line 25"/>
              <p:cNvSpPr>
                <a:spLocks noChangeShapeType="1"/>
              </p:cNvSpPr>
              <p:nvPr/>
            </p:nvSpPr>
            <p:spPr bwMode="auto">
              <a:xfrm>
                <a:off x="1308" y="3223"/>
                <a:ext cx="2016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1186669" y="3773709"/>
            <a:ext cx="380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/>
              <a:t>Molarity</a:t>
            </a:r>
            <a:r>
              <a:rPr lang="en-US" sz="2000" u="sng" dirty="0"/>
              <a:t> (</a:t>
            </a:r>
            <a:r>
              <a:rPr lang="en-US" sz="2000" i="1" u="sng" dirty="0"/>
              <a:t>M</a:t>
            </a:r>
            <a:r>
              <a:rPr lang="en-US" sz="2000" u="sng" dirty="0"/>
              <a:t>)</a:t>
            </a:r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2015301" y="4230442"/>
            <a:ext cx="3702315" cy="966231"/>
            <a:chOff x="1362" y="3138"/>
            <a:chExt cx="2755" cy="719"/>
          </a:xfrm>
        </p:grpSpPr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1362" y="3325"/>
              <a:ext cx="55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i="1"/>
                <a:t>M </a:t>
              </a:r>
              <a:r>
                <a:rPr lang="en-US" sz="2400"/>
                <a:t> =</a:t>
              </a:r>
              <a:endParaRPr lang="en-US" sz="2400" b="1" i="1"/>
            </a:p>
          </p:txBody>
        </p:sp>
        <p:grpSp>
          <p:nvGrpSpPr>
            <p:cNvPr id="11" name="Group 6"/>
            <p:cNvGrpSpPr>
              <a:grpSpLocks/>
            </p:cNvGrpSpPr>
            <p:nvPr/>
          </p:nvGrpSpPr>
          <p:grpSpPr bwMode="auto">
            <a:xfrm>
              <a:off x="1982" y="3138"/>
              <a:ext cx="2135" cy="719"/>
              <a:chOff x="2039" y="1977"/>
              <a:chExt cx="2135" cy="719"/>
            </a:xfrm>
          </p:grpSpPr>
          <p:sp>
            <p:nvSpPr>
              <p:cNvPr id="23" name="Text Box 7"/>
              <p:cNvSpPr txBox="1">
                <a:spLocks noChangeArrowheads="1"/>
              </p:cNvSpPr>
              <p:nvPr/>
            </p:nvSpPr>
            <p:spPr bwMode="auto">
              <a:xfrm>
                <a:off x="2067" y="1977"/>
                <a:ext cx="2107" cy="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moles of solute (</a:t>
                </a:r>
                <a:r>
                  <a:rPr lang="en-US" sz="2400" dirty="0">
                    <a:solidFill>
                      <a:srgbClr val="FF0000"/>
                    </a:solidFill>
                  </a:rPr>
                  <a:t>mol</a:t>
                </a:r>
                <a:r>
                  <a:rPr lang="en-US" sz="2400" dirty="0"/>
                  <a:t>)</a:t>
                </a:r>
              </a:p>
            </p:txBody>
          </p:sp>
          <p:sp>
            <p:nvSpPr>
              <p:cNvPr id="24" name="Text Box 8"/>
              <p:cNvSpPr txBox="1">
                <a:spLocks noChangeArrowheads="1"/>
              </p:cNvSpPr>
              <p:nvPr/>
            </p:nvSpPr>
            <p:spPr bwMode="auto">
              <a:xfrm>
                <a:off x="2042" y="2352"/>
                <a:ext cx="1929" cy="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/>
                  <a:t>liters of solution (</a:t>
                </a:r>
                <a:r>
                  <a:rPr lang="en-US" sz="2400" dirty="0">
                    <a:solidFill>
                      <a:srgbClr val="FF0000"/>
                    </a:solidFill>
                  </a:rPr>
                  <a:t>L</a:t>
                </a:r>
                <a:r>
                  <a:rPr lang="en-US" sz="2400" dirty="0"/>
                  <a:t>)</a:t>
                </a:r>
              </a:p>
            </p:txBody>
          </p:sp>
          <p:sp>
            <p:nvSpPr>
              <p:cNvPr id="25" name="Line 9"/>
              <p:cNvSpPr>
                <a:spLocks noChangeShapeType="1"/>
              </p:cNvSpPr>
              <p:nvPr/>
            </p:nvSpPr>
            <p:spPr bwMode="auto">
              <a:xfrm>
                <a:off x="2039" y="2328"/>
                <a:ext cx="2067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grpSp>
        <p:nvGrpSpPr>
          <p:cNvPr id="13" name="Group 67"/>
          <p:cNvGrpSpPr>
            <a:grpSpLocks/>
          </p:cNvGrpSpPr>
          <p:nvPr/>
        </p:nvGrpSpPr>
        <p:grpSpPr bwMode="auto">
          <a:xfrm>
            <a:off x="2045478" y="2749096"/>
            <a:ext cx="5580163" cy="851740"/>
            <a:chOff x="1238" y="1248"/>
            <a:chExt cx="4342" cy="821"/>
          </a:xfrm>
        </p:grpSpPr>
        <p:sp>
          <p:nvSpPr>
            <p:cNvPr id="27" name="Text Box 68"/>
            <p:cNvSpPr txBox="1">
              <a:spLocks noChangeArrowheads="1"/>
            </p:cNvSpPr>
            <p:nvPr/>
          </p:nvSpPr>
          <p:spPr bwMode="auto">
            <a:xfrm>
              <a:off x="1238" y="1481"/>
              <a:ext cx="47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i="1"/>
                <a:t>X</a:t>
              </a:r>
              <a:r>
                <a:rPr lang="en-US" sz="2400" baseline="-25000"/>
                <a:t>A</a:t>
              </a:r>
              <a:r>
                <a:rPr lang="en-US" sz="2400"/>
                <a:t> = </a:t>
              </a:r>
              <a:endParaRPr lang="en-US" sz="2400" i="1"/>
            </a:p>
          </p:txBody>
        </p:sp>
        <p:grpSp>
          <p:nvGrpSpPr>
            <p:cNvPr id="15" name="Group 69"/>
            <p:cNvGrpSpPr>
              <a:grpSpLocks/>
            </p:cNvGrpSpPr>
            <p:nvPr/>
          </p:nvGrpSpPr>
          <p:grpSpPr bwMode="auto">
            <a:xfrm>
              <a:off x="1768" y="1248"/>
              <a:ext cx="3812" cy="821"/>
              <a:chOff x="2064" y="1352"/>
              <a:chExt cx="3812" cy="821"/>
            </a:xfrm>
          </p:grpSpPr>
          <p:sp>
            <p:nvSpPr>
              <p:cNvPr id="29" name="Text Box 70"/>
              <p:cNvSpPr txBox="1">
                <a:spLocks noChangeArrowheads="1"/>
              </p:cNvSpPr>
              <p:nvPr/>
            </p:nvSpPr>
            <p:spPr bwMode="auto">
              <a:xfrm>
                <a:off x="3112" y="1352"/>
                <a:ext cx="1744" cy="4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 dirty="0"/>
                  <a:t>moles of A (</a:t>
                </a:r>
                <a:r>
                  <a:rPr lang="en-US" sz="2400" dirty="0">
                    <a:solidFill>
                      <a:srgbClr val="FF0000"/>
                    </a:solidFill>
                  </a:rPr>
                  <a:t>mol</a:t>
                </a:r>
                <a:r>
                  <a:rPr lang="en-US" sz="2400" dirty="0"/>
                  <a:t>)</a:t>
                </a:r>
              </a:p>
            </p:txBody>
          </p:sp>
          <p:sp>
            <p:nvSpPr>
              <p:cNvPr id="30" name="Text Box 71"/>
              <p:cNvSpPr txBox="1">
                <a:spLocks noChangeArrowheads="1"/>
              </p:cNvSpPr>
              <p:nvPr/>
            </p:nvSpPr>
            <p:spPr bwMode="auto">
              <a:xfrm>
                <a:off x="2064" y="1728"/>
                <a:ext cx="3812" cy="4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 dirty="0"/>
                  <a:t>sum of moles of all components (</a:t>
                </a:r>
                <a:r>
                  <a:rPr lang="en-US" sz="2400" dirty="0">
                    <a:solidFill>
                      <a:srgbClr val="FF0000"/>
                    </a:solidFill>
                  </a:rPr>
                  <a:t>mol</a:t>
                </a:r>
                <a:r>
                  <a:rPr lang="en-US" sz="2400" dirty="0"/>
                  <a:t>)</a:t>
                </a:r>
              </a:p>
            </p:txBody>
          </p:sp>
          <p:sp>
            <p:nvSpPr>
              <p:cNvPr id="31" name="Line 72"/>
              <p:cNvSpPr>
                <a:spLocks noChangeShapeType="1"/>
              </p:cNvSpPr>
              <p:nvPr/>
            </p:nvSpPr>
            <p:spPr bwMode="auto">
              <a:xfrm>
                <a:off x="2115" y="1752"/>
                <a:ext cx="36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grpSp>
        <p:nvGrpSpPr>
          <p:cNvPr id="20" name="Group 31"/>
          <p:cNvGrpSpPr/>
          <p:nvPr/>
        </p:nvGrpSpPr>
        <p:grpSpPr>
          <a:xfrm>
            <a:off x="1472370" y="1216182"/>
            <a:ext cx="5254994" cy="866775"/>
            <a:chOff x="623904" y="3629025"/>
            <a:chExt cx="4916484" cy="866775"/>
          </a:xfrm>
        </p:grpSpPr>
        <p:sp>
          <p:nvSpPr>
            <p:cNvPr id="33" name="Text Box 49"/>
            <p:cNvSpPr txBox="1">
              <a:spLocks noChangeArrowheads="1"/>
            </p:cNvSpPr>
            <p:nvPr/>
          </p:nvSpPr>
          <p:spPr bwMode="auto">
            <a:xfrm>
              <a:off x="623904" y="3824287"/>
              <a:ext cx="176695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dirty="0"/>
                <a:t>% by mass = </a:t>
              </a:r>
              <a:endParaRPr lang="en-US" sz="2400" b="1" dirty="0"/>
            </a:p>
          </p:txBody>
        </p:sp>
        <p:grpSp>
          <p:nvGrpSpPr>
            <p:cNvPr id="22" name="Group 62"/>
            <p:cNvGrpSpPr>
              <a:grpSpLocks/>
            </p:cNvGrpSpPr>
            <p:nvPr/>
          </p:nvGrpSpPr>
          <p:grpSpPr bwMode="auto">
            <a:xfrm>
              <a:off x="2062169" y="3629025"/>
              <a:ext cx="3478219" cy="866775"/>
              <a:chOff x="2283" y="3065"/>
              <a:chExt cx="2191" cy="546"/>
            </a:xfrm>
          </p:grpSpPr>
          <p:sp>
            <p:nvSpPr>
              <p:cNvPr id="35" name="Text Box 59"/>
              <p:cNvSpPr txBox="1">
                <a:spLocks noChangeArrowheads="1"/>
              </p:cNvSpPr>
              <p:nvPr/>
            </p:nvSpPr>
            <p:spPr bwMode="auto">
              <a:xfrm>
                <a:off x="3798" y="3168"/>
                <a:ext cx="67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 dirty="0"/>
                  <a:t>x 100%</a:t>
                </a:r>
              </a:p>
            </p:txBody>
          </p:sp>
          <p:grpSp>
            <p:nvGrpSpPr>
              <p:cNvPr id="26" name="Group 61"/>
              <p:cNvGrpSpPr>
                <a:grpSpLocks/>
              </p:cNvGrpSpPr>
              <p:nvPr/>
            </p:nvGrpSpPr>
            <p:grpSpPr bwMode="auto">
              <a:xfrm>
                <a:off x="2283" y="3065"/>
                <a:ext cx="1547" cy="546"/>
                <a:chOff x="2283" y="3065"/>
                <a:chExt cx="1547" cy="546"/>
              </a:xfrm>
            </p:grpSpPr>
            <p:sp>
              <p:nvSpPr>
                <p:cNvPr id="37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359" y="3065"/>
                  <a:ext cx="1403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2400" dirty="0"/>
                    <a:t>mass of solute (</a:t>
                  </a:r>
                  <a:r>
                    <a:rPr lang="en-US" sz="2400" dirty="0">
                      <a:solidFill>
                        <a:srgbClr val="FF0000"/>
                      </a:solidFill>
                    </a:rPr>
                    <a:t>g</a:t>
                  </a:r>
                  <a:r>
                    <a:rPr lang="en-US" sz="2400" dirty="0"/>
                    <a:t>)</a:t>
                  </a:r>
                </a:p>
              </p:txBody>
            </p:sp>
            <p:sp>
              <p:nvSpPr>
                <p:cNvPr id="38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2283" y="3320"/>
                  <a:ext cx="1547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2400" dirty="0"/>
                    <a:t>mass of solution (</a:t>
                  </a:r>
                  <a:r>
                    <a:rPr lang="en-US" sz="2400" dirty="0">
                      <a:solidFill>
                        <a:srgbClr val="FF0000"/>
                      </a:solidFill>
                    </a:rPr>
                    <a:t>g</a:t>
                  </a:r>
                  <a:r>
                    <a:rPr lang="en-US" sz="2400" dirty="0"/>
                    <a:t>)</a:t>
                  </a:r>
                </a:p>
              </p:txBody>
            </p:sp>
            <p:sp>
              <p:nvSpPr>
                <p:cNvPr id="39" name="Line 60"/>
                <p:cNvSpPr>
                  <a:spLocks noChangeShapeType="1"/>
                </p:cNvSpPr>
                <p:nvPr/>
              </p:nvSpPr>
              <p:spPr bwMode="auto">
                <a:xfrm>
                  <a:off x="2357" y="3356"/>
                  <a:ext cx="135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</p:grpSp>
        </p:grpSp>
      </p:grpSp>
      <p:sp>
        <p:nvSpPr>
          <p:cNvPr id="36" name="TextBox 35"/>
          <p:cNvSpPr txBox="1"/>
          <p:nvPr/>
        </p:nvSpPr>
        <p:spPr>
          <a:xfrm>
            <a:off x="6288814" y="4189425"/>
            <a:ext cx="275254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Relevant conversions:</a:t>
            </a:r>
          </a:p>
          <a:p>
            <a:pPr marL="112713"/>
            <a:r>
              <a:rPr lang="en-US" dirty="0"/>
              <a:t>Molecular weight (</a:t>
            </a:r>
            <a:r>
              <a:rPr lang="en-US" dirty="0">
                <a:solidFill>
                  <a:srgbClr val="FF0000"/>
                </a:solidFill>
              </a:rPr>
              <a:t>g/mol</a:t>
            </a:r>
            <a:r>
              <a:rPr lang="en-US" dirty="0"/>
              <a:t>)</a:t>
            </a:r>
          </a:p>
          <a:p>
            <a:pPr marL="112713"/>
            <a:r>
              <a:rPr lang="en-US" dirty="0"/>
              <a:t>Density (</a:t>
            </a:r>
            <a:r>
              <a:rPr lang="en-US" dirty="0">
                <a:solidFill>
                  <a:srgbClr val="FF0000"/>
                </a:solidFill>
              </a:rPr>
              <a:t>g/mol</a:t>
            </a:r>
            <a:r>
              <a:rPr lang="en-US" dirty="0"/>
              <a:t>)</a:t>
            </a:r>
          </a:p>
          <a:p>
            <a:pPr marL="112713"/>
            <a:r>
              <a:rPr lang="en-US" dirty="0"/>
              <a:t>1000 </a:t>
            </a:r>
            <a:r>
              <a:rPr lang="en-US" dirty="0">
                <a:solidFill>
                  <a:srgbClr val="FF0000"/>
                </a:solidFill>
              </a:rPr>
              <a:t>g </a:t>
            </a:r>
            <a:r>
              <a:rPr lang="en-US" dirty="0"/>
              <a:t>= 1 </a:t>
            </a:r>
            <a:r>
              <a:rPr lang="en-US" dirty="0">
                <a:solidFill>
                  <a:srgbClr val="FF0000"/>
                </a:solidFill>
              </a:rPr>
              <a:t>kg</a:t>
            </a: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9D346E-90CD-429C-B8D7-6F6C3E4AE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18" y="136525"/>
            <a:ext cx="7188897" cy="65246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1CF559-7AC9-4FD3-BE62-4713CAF64ACC}"/>
              </a:ext>
            </a:extLst>
          </p:cNvPr>
          <p:cNvSpPr/>
          <p:nvPr/>
        </p:nvSpPr>
        <p:spPr>
          <a:xfrm>
            <a:off x="1082749" y="5888283"/>
            <a:ext cx="1019006" cy="26377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8ED55C2-EF30-456D-B734-40FD06604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3584" y="5455182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83A1F7-6768-4D89-A9BB-BBF6F090B459}"/>
              </a:ext>
            </a:extLst>
          </p:cNvPr>
          <p:cNvCxnSpPr>
            <a:cxnSpLocks/>
          </p:cNvCxnSpPr>
          <p:nvPr/>
        </p:nvCxnSpPr>
        <p:spPr>
          <a:xfrm>
            <a:off x="1151685" y="5734992"/>
            <a:ext cx="963718" cy="793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AA3357-6F0E-4FF0-895E-AE035A691505}"/>
              </a:ext>
            </a:extLst>
          </p:cNvPr>
          <p:cNvGrpSpPr/>
          <p:nvPr/>
        </p:nvGrpSpPr>
        <p:grpSpPr>
          <a:xfrm>
            <a:off x="2127821" y="5460191"/>
            <a:ext cx="1540419" cy="1261284"/>
            <a:chOff x="2127821" y="5460191"/>
            <a:chExt cx="1540419" cy="1261284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42BA589F-D557-4C63-8583-F27D1A3EB74F}"/>
                </a:ext>
              </a:extLst>
            </p:cNvPr>
            <p:cNvSpPr/>
            <p:nvPr/>
          </p:nvSpPr>
          <p:spPr>
            <a:xfrm>
              <a:off x="2704521" y="5460191"/>
              <a:ext cx="963719" cy="1261284"/>
            </a:xfrm>
            <a:prstGeom prst="leftBrace">
              <a:avLst>
                <a:gd name="adj1" fmla="val 8333"/>
                <a:gd name="adj2" fmla="val 45672"/>
              </a:avLst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A971286-4E90-4D89-A43E-AB4C90976F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7821" y="6036405"/>
              <a:ext cx="737299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6DC0368-25DB-48DB-945F-94634E787DD0}"/>
              </a:ext>
            </a:extLst>
          </p:cNvPr>
          <p:cNvSpPr txBox="1"/>
          <p:nvPr/>
        </p:nvSpPr>
        <p:spPr>
          <a:xfrm>
            <a:off x="3363161" y="5551628"/>
            <a:ext cx="3653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Molecular View of the Solution Process</a:t>
            </a:r>
          </a:p>
          <a:p>
            <a:r>
              <a:rPr lang="en-US" sz="1600" dirty="0"/>
              <a:t>How much in solution?</a:t>
            </a:r>
          </a:p>
          <a:p>
            <a:r>
              <a:rPr lang="en-US" sz="1600" dirty="0"/>
              <a:t>Effect of Temperature on Solubility</a:t>
            </a:r>
          </a:p>
          <a:p>
            <a:r>
              <a:rPr lang="en-US" sz="1600" dirty="0"/>
              <a:t>Effect of Pressure on Solubility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2116D50-1F58-450A-AE7A-656C29574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9843" y="563414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F0234FC-781A-48C8-A181-B04F65E58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775" y="584900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5453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Line 3"/>
          <p:cNvSpPr>
            <a:spLocks noChangeShapeType="1"/>
          </p:cNvSpPr>
          <p:nvPr/>
        </p:nvSpPr>
        <p:spPr bwMode="auto">
          <a:xfrm flipV="1">
            <a:off x="2776560" y="5607095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V="1">
            <a:off x="4033860" y="5607095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 flipV="1">
            <a:off x="7196160" y="5607095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 flipV="1">
            <a:off x="8453460" y="5607095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3" name="Line 7"/>
          <p:cNvSpPr>
            <a:spLocks noChangeShapeType="1"/>
          </p:cNvSpPr>
          <p:nvPr/>
        </p:nvSpPr>
        <p:spPr bwMode="auto">
          <a:xfrm flipV="1">
            <a:off x="2090760" y="4422820"/>
            <a:ext cx="1371600" cy="68580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404960" y="4308520"/>
            <a:ext cx="2171700" cy="1257300"/>
            <a:chOff x="480" y="1913"/>
            <a:chExt cx="1368" cy="792"/>
          </a:xfrm>
        </p:grpSpPr>
        <p:sp>
          <p:nvSpPr>
            <p:cNvPr id="57401" name="Line 9"/>
            <p:cNvSpPr>
              <a:spLocks noChangeShapeType="1"/>
            </p:cNvSpPr>
            <p:nvPr/>
          </p:nvSpPr>
          <p:spPr bwMode="auto">
            <a:xfrm>
              <a:off x="840" y="1913"/>
              <a:ext cx="0" cy="57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02" name="Line 10"/>
            <p:cNvSpPr>
              <a:spLocks noChangeShapeType="1"/>
            </p:cNvSpPr>
            <p:nvPr/>
          </p:nvSpPr>
          <p:spPr bwMode="auto">
            <a:xfrm>
              <a:off x="840" y="2489"/>
              <a:ext cx="1008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03" name="Text Box 11"/>
            <p:cNvSpPr txBox="1">
              <a:spLocks noChangeArrowheads="1"/>
            </p:cNvSpPr>
            <p:nvPr/>
          </p:nvSpPr>
          <p:spPr bwMode="auto">
            <a:xfrm>
              <a:off x="1200" y="2489"/>
              <a:ext cx="360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600">
                  <a:cs typeface="Times New Roman" pitchFamily="18" charset="0"/>
                </a:rPr>
                <a:t>T</a:t>
              </a:r>
              <a:r>
                <a:rPr lang="en-US" altLang="en-US" sz="1600" baseline="30000">
                  <a:cs typeface="Times New Roman" pitchFamily="18" charset="0"/>
                </a:rPr>
                <a:t>o</a:t>
              </a:r>
              <a:endParaRPr lang="en-US" altLang="en-US">
                <a:cs typeface="Times New Roman" pitchFamily="18" charset="0"/>
              </a:endParaRPr>
            </a:p>
          </p:txBody>
        </p:sp>
        <p:sp>
          <p:nvSpPr>
            <p:cNvPr id="57404" name="Text Box 12"/>
            <p:cNvSpPr txBox="1">
              <a:spLocks noChangeArrowheads="1"/>
            </p:cNvSpPr>
            <p:nvPr/>
          </p:nvSpPr>
          <p:spPr bwMode="auto">
            <a:xfrm>
              <a:off x="480" y="2057"/>
              <a:ext cx="360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600">
                  <a:cs typeface="Times New Roman" pitchFamily="18" charset="0"/>
                </a:rPr>
                <a:t>Sol.</a:t>
              </a:r>
              <a:endParaRPr lang="en-US" altLang="en-US">
                <a:cs typeface="Times New Roman" pitchFamily="18" charset="0"/>
              </a:endParaRPr>
            </a:p>
          </p:txBody>
        </p:sp>
      </p:grpSp>
      <p:sp>
        <p:nvSpPr>
          <p:cNvPr id="111629" name="Line 13"/>
          <p:cNvSpPr>
            <a:spLocks noChangeShapeType="1"/>
          </p:cNvSpPr>
          <p:nvPr/>
        </p:nvSpPr>
        <p:spPr bwMode="auto">
          <a:xfrm>
            <a:off x="6510360" y="4308520"/>
            <a:ext cx="1485900" cy="80010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824560" y="4308520"/>
            <a:ext cx="2171700" cy="1257300"/>
            <a:chOff x="3264" y="1913"/>
            <a:chExt cx="1368" cy="792"/>
          </a:xfrm>
        </p:grpSpPr>
        <p:sp>
          <p:nvSpPr>
            <p:cNvPr id="57397" name="Line 15"/>
            <p:cNvSpPr>
              <a:spLocks noChangeShapeType="1"/>
            </p:cNvSpPr>
            <p:nvPr/>
          </p:nvSpPr>
          <p:spPr bwMode="auto">
            <a:xfrm>
              <a:off x="3624" y="1913"/>
              <a:ext cx="0" cy="57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8" name="Line 16"/>
            <p:cNvSpPr>
              <a:spLocks noChangeShapeType="1"/>
            </p:cNvSpPr>
            <p:nvPr/>
          </p:nvSpPr>
          <p:spPr bwMode="auto">
            <a:xfrm>
              <a:off x="3624" y="2489"/>
              <a:ext cx="1008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9" name="Text Box 17"/>
            <p:cNvSpPr txBox="1">
              <a:spLocks noChangeArrowheads="1"/>
            </p:cNvSpPr>
            <p:nvPr/>
          </p:nvSpPr>
          <p:spPr bwMode="auto">
            <a:xfrm>
              <a:off x="3984" y="2489"/>
              <a:ext cx="360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600">
                  <a:cs typeface="Times New Roman" pitchFamily="18" charset="0"/>
                </a:rPr>
                <a:t>T</a:t>
              </a:r>
              <a:r>
                <a:rPr lang="en-US" altLang="en-US" sz="1600" baseline="30000">
                  <a:cs typeface="Times New Roman" pitchFamily="18" charset="0"/>
                </a:rPr>
                <a:t>o</a:t>
              </a:r>
              <a:endParaRPr lang="en-US" altLang="en-US">
                <a:cs typeface="Times New Roman" pitchFamily="18" charset="0"/>
              </a:endParaRPr>
            </a:p>
          </p:txBody>
        </p:sp>
        <p:sp>
          <p:nvSpPr>
            <p:cNvPr id="57400" name="Text Box 18"/>
            <p:cNvSpPr txBox="1">
              <a:spLocks noChangeArrowheads="1"/>
            </p:cNvSpPr>
            <p:nvPr/>
          </p:nvSpPr>
          <p:spPr bwMode="auto">
            <a:xfrm>
              <a:off x="3264" y="2057"/>
              <a:ext cx="432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600">
                  <a:cs typeface="Times New Roman" pitchFamily="18" charset="0"/>
                </a:rPr>
                <a:t> Sol.</a:t>
              </a:r>
              <a:endParaRPr lang="en-US" altLang="en-US">
                <a:cs typeface="Times New Roman" pitchFamily="18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462360" y="4194220"/>
            <a:ext cx="909638" cy="914400"/>
            <a:chOff x="4500" y="11592"/>
            <a:chExt cx="1432" cy="1440"/>
          </a:xfrm>
        </p:grpSpPr>
        <p:pic>
          <p:nvPicPr>
            <p:cNvPr id="57360" name="Picture 2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" y="11592"/>
              <a:ext cx="1252" cy="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4500" y="12816"/>
              <a:ext cx="1102" cy="216"/>
              <a:chOff x="1440" y="12317"/>
              <a:chExt cx="1102" cy="216"/>
            </a:xfrm>
          </p:grpSpPr>
          <p:sp>
            <p:nvSpPr>
              <p:cNvPr id="57362" name="Freeform 22"/>
              <p:cNvSpPr>
                <a:spLocks/>
              </p:cNvSpPr>
              <p:nvPr/>
            </p:nvSpPr>
            <p:spPr bwMode="auto">
              <a:xfrm>
                <a:off x="1440" y="12317"/>
                <a:ext cx="1102" cy="216"/>
              </a:xfrm>
              <a:custGeom>
                <a:avLst/>
                <a:gdLst>
                  <a:gd name="T0" fmla="*/ 0 w 3306"/>
                  <a:gd name="T1" fmla="*/ 0 h 648"/>
                  <a:gd name="T2" fmla="*/ 0 w 3306"/>
                  <a:gd name="T3" fmla="*/ 0 h 648"/>
                  <a:gd name="T4" fmla="*/ 0 w 3306"/>
                  <a:gd name="T5" fmla="*/ 0 h 648"/>
                  <a:gd name="T6" fmla="*/ 0 w 3306"/>
                  <a:gd name="T7" fmla="*/ 0 h 648"/>
                  <a:gd name="T8" fmla="*/ 0 w 3306"/>
                  <a:gd name="T9" fmla="*/ 0 h 648"/>
                  <a:gd name="T10" fmla="*/ 0 w 3306"/>
                  <a:gd name="T11" fmla="*/ 0 h 648"/>
                  <a:gd name="T12" fmla="*/ 0 w 3306"/>
                  <a:gd name="T13" fmla="*/ 0 h 648"/>
                  <a:gd name="T14" fmla="*/ 0 w 3306"/>
                  <a:gd name="T15" fmla="*/ 0 h 648"/>
                  <a:gd name="T16" fmla="*/ 0 w 3306"/>
                  <a:gd name="T17" fmla="*/ 0 h 648"/>
                  <a:gd name="T18" fmla="*/ 0 w 3306"/>
                  <a:gd name="T19" fmla="*/ 0 h 648"/>
                  <a:gd name="T20" fmla="*/ 0 w 3306"/>
                  <a:gd name="T21" fmla="*/ 0 h 648"/>
                  <a:gd name="T22" fmla="*/ 0 w 3306"/>
                  <a:gd name="T23" fmla="*/ 0 h 648"/>
                  <a:gd name="T24" fmla="*/ 0 w 3306"/>
                  <a:gd name="T25" fmla="*/ 0 h 648"/>
                  <a:gd name="T26" fmla="*/ 0 w 3306"/>
                  <a:gd name="T27" fmla="*/ 0 h 648"/>
                  <a:gd name="T28" fmla="*/ 0 w 3306"/>
                  <a:gd name="T29" fmla="*/ 0 h 648"/>
                  <a:gd name="T30" fmla="*/ 0 w 3306"/>
                  <a:gd name="T31" fmla="*/ 0 h 648"/>
                  <a:gd name="T32" fmla="*/ 0 w 3306"/>
                  <a:gd name="T33" fmla="*/ 0 h 648"/>
                  <a:gd name="T34" fmla="*/ 0 w 3306"/>
                  <a:gd name="T35" fmla="*/ 0 h 648"/>
                  <a:gd name="T36" fmla="*/ 0 w 3306"/>
                  <a:gd name="T37" fmla="*/ 0 h 648"/>
                  <a:gd name="T38" fmla="*/ 0 w 3306"/>
                  <a:gd name="T39" fmla="*/ 0 h 648"/>
                  <a:gd name="T40" fmla="*/ 0 w 3306"/>
                  <a:gd name="T41" fmla="*/ 0 h 648"/>
                  <a:gd name="T42" fmla="*/ 0 w 3306"/>
                  <a:gd name="T43" fmla="*/ 0 h 648"/>
                  <a:gd name="T44" fmla="*/ 0 w 3306"/>
                  <a:gd name="T45" fmla="*/ 0 h 648"/>
                  <a:gd name="T46" fmla="*/ 0 w 3306"/>
                  <a:gd name="T47" fmla="*/ 0 h 648"/>
                  <a:gd name="T48" fmla="*/ 0 w 3306"/>
                  <a:gd name="T49" fmla="*/ 0 h 648"/>
                  <a:gd name="T50" fmla="*/ 0 w 3306"/>
                  <a:gd name="T51" fmla="*/ 0 h 648"/>
                  <a:gd name="T52" fmla="*/ 0 w 3306"/>
                  <a:gd name="T53" fmla="*/ 0 h 648"/>
                  <a:gd name="T54" fmla="*/ 0 w 3306"/>
                  <a:gd name="T55" fmla="*/ 0 h 648"/>
                  <a:gd name="T56" fmla="*/ 0 w 3306"/>
                  <a:gd name="T57" fmla="*/ 0 h 648"/>
                  <a:gd name="T58" fmla="*/ 0 w 3306"/>
                  <a:gd name="T59" fmla="*/ 0 h 648"/>
                  <a:gd name="T60" fmla="*/ 0 w 3306"/>
                  <a:gd name="T61" fmla="*/ 0 h 648"/>
                  <a:gd name="T62" fmla="*/ 0 w 3306"/>
                  <a:gd name="T63" fmla="*/ 0 h 648"/>
                  <a:gd name="T64" fmla="*/ 0 w 3306"/>
                  <a:gd name="T65" fmla="*/ 0 h 648"/>
                  <a:gd name="T66" fmla="*/ 0 w 3306"/>
                  <a:gd name="T67" fmla="*/ 0 h 648"/>
                  <a:gd name="T68" fmla="*/ 0 w 3306"/>
                  <a:gd name="T69" fmla="*/ 0 h 648"/>
                  <a:gd name="T70" fmla="*/ 0 w 3306"/>
                  <a:gd name="T71" fmla="*/ 0 h 648"/>
                  <a:gd name="T72" fmla="*/ 0 w 3306"/>
                  <a:gd name="T73" fmla="*/ 0 h 648"/>
                  <a:gd name="T74" fmla="*/ 0 w 3306"/>
                  <a:gd name="T75" fmla="*/ 0 h 648"/>
                  <a:gd name="T76" fmla="*/ 0 w 3306"/>
                  <a:gd name="T77" fmla="*/ 0 h 648"/>
                  <a:gd name="T78" fmla="*/ 0 w 3306"/>
                  <a:gd name="T79" fmla="*/ 0 h 648"/>
                  <a:gd name="T80" fmla="*/ 0 w 3306"/>
                  <a:gd name="T81" fmla="*/ 0 h 648"/>
                  <a:gd name="T82" fmla="*/ 0 w 3306"/>
                  <a:gd name="T83" fmla="*/ 0 h 648"/>
                  <a:gd name="T84" fmla="*/ 0 w 3306"/>
                  <a:gd name="T85" fmla="*/ 0 h 648"/>
                  <a:gd name="T86" fmla="*/ 0 w 3306"/>
                  <a:gd name="T87" fmla="*/ 0 h 648"/>
                  <a:gd name="T88" fmla="*/ 0 w 3306"/>
                  <a:gd name="T89" fmla="*/ 0 h 648"/>
                  <a:gd name="T90" fmla="*/ 0 w 3306"/>
                  <a:gd name="T91" fmla="*/ 0 h 648"/>
                  <a:gd name="T92" fmla="*/ 0 w 3306"/>
                  <a:gd name="T93" fmla="*/ 0 h 648"/>
                  <a:gd name="T94" fmla="*/ 0 w 3306"/>
                  <a:gd name="T95" fmla="*/ 0 h 648"/>
                  <a:gd name="T96" fmla="*/ 0 w 3306"/>
                  <a:gd name="T97" fmla="*/ 0 h 648"/>
                  <a:gd name="T98" fmla="*/ 0 w 3306"/>
                  <a:gd name="T99" fmla="*/ 0 h 648"/>
                  <a:gd name="T100" fmla="*/ 0 w 3306"/>
                  <a:gd name="T101" fmla="*/ 0 h 648"/>
                  <a:gd name="T102" fmla="*/ 0 w 3306"/>
                  <a:gd name="T103" fmla="*/ 0 h 64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306"/>
                  <a:gd name="T157" fmla="*/ 0 h 648"/>
                  <a:gd name="T158" fmla="*/ 3306 w 3306"/>
                  <a:gd name="T159" fmla="*/ 648 h 64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306" h="648">
                    <a:moveTo>
                      <a:pt x="3227" y="419"/>
                    </a:moveTo>
                    <a:lnTo>
                      <a:pt x="3217" y="417"/>
                    </a:lnTo>
                    <a:lnTo>
                      <a:pt x="3189" y="417"/>
                    </a:lnTo>
                    <a:lnTo>
                      <a:pt x="3149" y="415"/>
                    </a:lnTo>
                    <a:lnTo>
                      <a:pt x="3097" y="414"/>
                    </a:lnTo>
                    <a:lnTo>
                      <a:pt x="3032" y="413"/>
                    </a:lnTo>
                    <a:lnTo>
                      <a:pt x="2960" y="409"/>
                    </a:lnTo>
                    <a:lnTo>
                      <a:pt x="2879" y="407"/>
                    </a:lnTo>
                    <a:lnTo>
                      <a:pt x="2797" y="404"/>
                    </a:lnTo>
                    <a:lnTo>
                      <a:pt x="2710" y="399"/>
                    </a:lnTo>
                    <a:lnTo>
                      <a:pt x="2623" y="395"/>
                    </a:lnTo>
                    <a:lnTo>
                      <a:pt x="2537" y="389"/>
                    </a:lnTo>
                    <a:lnTo>
                      <a:pt x="2457" y="383"/>
                    </a:lnTo>
                    <a:lnTo>
                      <a:pt x="2381" y="377"/>
                    </a:lnTo>
                    <a:lnTo>
                      <a:pt x="2313" y="372"/>
                    </a:lnTo>
                    <a:lnTo>
                      <a:pt x="2254" y="362"/>
                    </a:lnTo>
                    <a:lnTo>
                      <a:pt x="2208" y="355"/>
                    </a:lnTo>
                    <a:lnTo>
                      <a:pt x="2163" y="346"/>
                    </a:lnTo>
                    <a:lnTo>
                      <a:pt x="2119" y="336"/>
                    </a:lnTo>
                    <a:lnTo>
                      <a:pt x="2067" y="326"/>
                    </a:lnTo>
                    <a:lnTo>
                      <a:pt x="2017" y="317"/>
                    </a:lnTo>
                    <a:lnTo>
                      <a:pt x="1964" y="306"/>
                    </a:lnTo>
                    <a:lnTo>
                      <a:pt x="1912" y="296"/>
                    </a:lnTo>
                    <a:lnTo>
                      <a:pt x="1857" y="286"/>
                    </a:lnTo>
                    <a:lnTo>
                      <a:pt x="1805" y="279"/>
                    </a:lnTo>
                    <a:lnTo>
                      <a:pt x="1752" y="269"/>
                    </a:lnTo>
                    <a:lnTo>
                      <a:pt x="1703" y="261"/>
                    </a:lnTo>
                    <a:lnTo>
                      <a:pt x="1653" y="255"/>
                    </a:lnTo>
                    <a:lnTo>
                      <a:pt x="1609" y="250"/>
                    </a:lnTo>
                    <a:lnTo>
                      <a:pt x="1565" y="246"/>
                    </a:lnTo>
                    <a:lnTo>
                      <a:pt x="1528" y="242"/>
                    </a:lnTo>
                    <a:lnTo>
                      <a:pt x="1496" y="241"/>
                    </a:lnTo>
                    <a:lnTo>
                      <a:pt x="1468" y="241"/>
                    </a:lnTo>
                    <a:lnTo>
                      <a:pt x="1442" y="241"/>
                    </a:lnTo>
                    <a:lnTo>
                      <a:pt x="1412" y="243"/>
                    </a:lnTo>
                    <a:lnTo>
                      <a:pt x="1385" y="246"/>
                    </a:lnTo>
                    <a:lnTo>
                      <a:pt x="1354" y="248"/>
                    </a:lnTo>
                    <a:lnTo>
                      <a:pt x="1322" y="250"/>
                    </a:lnTo>
                    <a:lnTo>
                      <a:pt x="1290" y="254"/>
                    </a:lnTo>
                    <a:lnTo>
                      <a:pt x="1260" y="256"/>
                    </a:lnTo>
                    <a:lnTo>
                      <a:pt x="1230" y="260"/>
                    </a:lnTo>
                    <a:lnTo>
                      <a:pt x="1203" y="263"/>
                    </a:lnTo>
                    <a:lnTo>
                      <a:pt x="1178" y="266"/>
                    </a:lnTo>
                    <a:lnTo>
                      <a:pt x="1154" y="268"/>
                    </a:lnTo>
                    <a:lnTo>
                      <a:pt x="1134" y="271"/>
                    </a:lnTo>
                    <a:lnTo>
                      <a:pt x="1118" y="273"/>
                    </a:lnTo>
                    <a:lnTo>
                      <a:pt x="1104" y="277"/>
                    </a:lnTo>
                    <a:lnTo>
                      <a:pt x="1096" y="277"/>
                    </a:lnTo>
                    <a:lnTo>
                      <a:pt x="1096" y="278"/>
                    </a:lnTo>
                    <a:lnTo>
                      <a:pt x="1091" y="277"/>
                    </a:lnTo>
                    <a:lnTo>
                      <a:pt x="1084" y="271"/>
                    </a:lnTo>
                    <a:lnTo>
                      <a:pt x="1072" y="263"/>
                    </a:lnTo>
                    <a:lnTo>
                      <a:pt x="1055" y="254"/>
                    </a:lnTo>
                    <a:lnTo>
                      <a:pt x="1034" y="242"/>
                    </a:lnTo>
                    <a:lnTo>
                      <a:pt x="1008" y="229"/>
                    </a:lnTo>
                    <a:lnTo>
                      <a:pt x="980" y="215"/>
                    </a:lnTo>
                    <a:lnTo>
                      <a:pt x="947" y="200"/>
                    </a:lnTo>
                    <a:lnTo>
                      <a:pt x="909" y="184"/>
                    </a:lnTo>
                    <a:lnTo>
                      <a:pt x="869" y="168"/>
                    </a:lnTo>
                    <a:lnTo>
                      <a:pt x="827" y="150"/>
                    </a:lnTo>
                    <a:lnTo>
                      <a:pt x="781" y="135"/>
                    </a:lnTo>
                    <a:lnTo>
                      <a:pt x="733" y="119"/>
                    </a:lnTo>
                    <a:lnTo>
                      <a:pt x="684" y="104"/>
                    </a:lnTo>
                    <a:lnTo>
                      <a:pt x="631" y="91"/>
                    </a:lnTo>
                    <a:lnTo>
                      <a:pt x="577" y="80"/>
                    </a:lnTo>
                    <a:lnTo>
                      <a:pt x="524" y="68"/>
                    </a:lnTo>
                    <a:lnTo>
                      <a:pt x="473" y="57"/>
                    </a:lnTo>
                    <a:lnTo>
                      <a:pt x="428" y="48"/>
                    </a:lnTo>
                    <a:lnTo>
                      <a:pt x="384" y="39"/>
                    </a:lnTo>
                    <a:lnTo>
                      <a:pt x="343" y="30"/>
                    </a:lnTo>
                    <a:lnTo>
                      <a:pt x="310" y="25"/>
                    </a:lnTo>
                    <a:lnTo>
                      <a:pt x="277" y="17"/>
                    </a:lnTo>
                    <a:lnTo>
                      <a:pt x="246" y="12"/>
                    </a:lnTo>
                    <a:lnTo>
                      <a:pt x="217" y="7"/>
                    </a:lnTo>
                    <a:lnTo>
                      <a:pt x="192" y="4"/>
                    </a:lnTo>
                    <a:lnTo>
                      <a:pt x="167" y="1"/>
                    </a:lnTo>
                    <a:lnTo>
                      <a:pt x="146" y="1"/>
                    </a:lnTo>
                    <a:lnTo>
                      <a:pt x="127" y="0"/>
                    </a:lnTo>
                    <a:lnTo>
                      <a:pt x="106" y="2"/>
                    </a:lnTo>
                    <a:lnTo>
                      <a:pt x="89" y="4"/>
                    </a:lnTo>
                    <a:lnTo>
                      <a:pt x="72" y="9"/>
                    </a:lnTo>
                    <a:lnTo>
                      <a:pt x="56" y="14"/>
                    </a:lnTo>
                    <a:lnTo>
                      <a:pt x="42" y="21"/>
                    </a:lnTo>
                    <a:lnTo>
                      <a:pt x="31" y="29"/>
                    </a:lnTo>
                    <a:lnTo>
                      <a:pt x="22" y="38"/>
                    </a:lnTo>
                    <a:lnTo>
                      <a:pt x="14" y="48"/>
                    </a:lnTo>
                    <a:lnTo>
                      <a:pt x="8" y="57"/>
                    </a:lnTo>
                    <a:lnTo>
                      <a:pt x="3" y="68"/>
                    </a:lnTo>
                    <a:lnTo>
                      <a:pt x="1" y="81"/>
                    </a:lnTo>
                    <a:lnTo>
                      <a:pt x="0" y="92"/>
                    </a:lnTo>
                    <a:lnTo>
                      <a:pt x="0" y="104"/>
                    </a:lnTo>
                    <a:lnTo>
                      <a:pt x="1" y="117"/>
                    </a:lnTo>
                    <a:lnTo>
                      <a:pt x="7" y="130"/>
                    </a:lnTo>
                    <a:lnTo>
                      <a:pt x="8" y="142"/>
                    </a:lnTo>
                    <a:lnTo>
                      <a:pt x="14" y="155"/>
                    </a:lnTo>
                    <a:lnTo>
                      <a:pt x="17" y="166"/>
                    </a:lnTo>
                    <a:lnTo>
                      <a:pt x="25" y="179"/>
                    </a:lnTo>
                    <a:lnTo>
                      <a:pt x="33" y="191"/>
                    </a:lnTo>
                    <a:lnTo>
                      <a:pt x="51" y="206"/>
                    </a:lnTo>
                    <a:lnTo>
                      <a:pt x="78" y="225"/>
                    </a:lnTo>
                    <a:lnTo>
                      <a:pt x="107" y="246"/>
                    </a:lnTo>
                    <a:lnTo>
                      <a:pt x="143" y="267"/>
                    </a:lnTo>
                    <a:lnTo>
                      <a:pt x="184" y="291"/>
                    </a:lnTo>
                    <a:lnTo>
                      <a:pt x="225" y="314"/>
                    </a:lnTo>
                    <a:lnTo>
                      <a:pt x="271" y="337"/>
                    </a:lnTo>
                    <a:lnTo>
                      <a:pt x="318" y="360"/>
                    </a:lnTo>
                    <a:lnTo>
                      <a:pt x="366" y="382"/>
                    </a:lnTo>
                    <a:lnTo>
                      <a:pt x="414" y="402"/>
                    </a:lnTo>
                    <a:lnTo>
                      <a:pt x="462" y="421"/>
                    </a:lnTo>
                    <a:lnTo>
                      <a:pt x="506" y="437"/>
                    </a:lnTo>
                    <a:lnTo>
                      <a:pt x="549" y="451"/>
                    </a:lnTo>
                    <a:lnTo>
                      <a:pt x="588" y="462"/>
                    </a:lnTo>
                    <a:lnTo>
                      <a:pt x="623" y="470"/>
                    </a:lnTo>
                    <a:lnTo>
                      <a:pt x="653" y="472"/>
                    </a:lnTo>
                    <a:lnTo>
                      <a:pt x="684" y="476"/>
                    </a:lnTo>
                    <a:lnTo>
                      <a:pt x="710" y="478"/>
                    </a:lnTo>
                    <a:lnTo>
                      <a:pt x="740" y="482"/>
                    </a:lnTo>
                    <a:lnTo>
                      <a:pt x="765" y="482"/>
                    </a:lnTo>
                    <a:lnTo>
                      <a:pt x="791" y="483"/>
                    </a:lnTo>
                    <a:lnTo>
                      <a:pt x="815" y="483"/>
                    </a:lnTo>
                    <a:lnTo>
                      <a:pt x="840" y="483"/>
                    </a:lnTo>
                    <a:lnTo>
                      <a:pt x="862" y="481"/>
                    </a:lnTo>
                    <a:lnTo>
                      <a:pt x="886" y="478"/>
                    </a:lnTo>
                    <a:lnTo>
                      <a:pt x="908" y="475"/>
                    </a:lnTo>
                    <a:lnTo>
                      <a:pt x="930" y="473"/>
                    </a:lnTo>
                    <a:lnTo>
                      <a:pt x="950" y="470"/>
                    </a:lnTo>
                    <a:lnTo>
                      <a:pt x="972" y="466"/>
                    </a:lnTo>
                    <a:lnTo>
                      <a:pt x="994" y="462"/>
                    </a:lnTo>
                    <a:lnTo>
                      <a:pt x="1015" y="458"/>
                    </a:lnTo>
                    <a:lnTo>
                      <a:pt x="1036" y="451"/>
                    </a:lnTo>
                    <a:lnTo>
                      <a:pt x="1058" y="445"/>
                    </a:lnTo>
                    <a:lnTo>
                      <a:pt x="1077" y="437"/>
                    </a:lnTo>
                    <a:lnTo>
                      <a:pt x="1101" y="429"/>
                    </a:lnTo>
                    <a:lnTo>
                      <a:pt x="1125" y="420"/>
                    </a:lnTo>
                    <a:lnTo>
                      <a:pt x="1154" y="410"/>
                    </a:lnTo>
                    <a:lnTo>
                      <a:pt x="1183" y="402"/>
                    </a:lnTo>
                    <a:lnTo>
                      <a:pt x="1218" y="396"/>
                    </a:lnTo>
                    <a:lnTo>
                      <a:pt x="1254" y="389"/>
                    </a:lnTo>
                    <a:lnTo>
                      <a:pt x="1294" y="383"/>
                    </a:lnTo>
                    <a:lnTo>
                      <a:pt x="1342" y="379"/>
                    </a:lnTo>
                    <a:lnTo>
                      <a:pt x="1396" y="379"/>
                    </a:lnTo>
                    <a:lnTo>
                      <a:pt x="1451" y="379"/>
                    </a:lnTo>
                    <a:lnTo>
                      <a:pt x="1515" y="383"/>
                    </a:lnTo>
                    <a:lnTo>
                      <a:pt x="1586" y="389"/>
                    </a:lnTo>
                    <a:lnTo>
                      <a:pt x="1666" y="399"/>
                    </a:lnTo>
                    <a:lnTo>
                      <a:pt x="1748" y="409"/>
                    </a:lnTo>
                    <a:lnTo>
                      <a:pt x="1835" y="422"/>
                    </a:lnTo>
                    <a:lnTo>
                      <a:pt x="1923" y="439"/>
                    </a:lnTo>
                    <a:lnTo>
                      <a:pt x="2016" y="454"/>
                    </a:lnTo>
                    <a:lnTo>
                      <a:pt x="2103" y="470"/>
                    </a:lnTo>
                    <a:lnTo>
                      <a:pt x="2192" y="487"/>
                    </a:lnTo>
                    <a:lnTo>
                      <a:pt x="2277" y="501"/>
                    </a:lnTo>
                    <a:lnTo>
                      <a:pt x="2359" y="518"/>
                    </a:lnTo>
                    <a:lnTo>
                      <a:pt x="2434" y="532"/>
                    </a:lnTo>
                    <a:lnTo>
                      <a:pt x="2504" y="547"/>
                    </a:lnTo>
                    <a:lnTo>
                      <a:pt x="2566" y="558"/>
                    </a:lnTo>
                    <a:lnTo>
                      <a:pt x="2622" y="570"/>
                    </a:lnTo>
                    <a:lnTo>
                      <a:pt x="2664" y="580"/>
                    </a:lnTo>
                    <a:lnTo>
                      <a:pt x="2697" y="588"/>
                    </a:lnTo>
                    <a:lnTo>
                      <a:pt x="2718" y="591"/>
                    </a:lnTo>
                    <a:lnTo>
                      <a:pt x="2726" y="594"/>
                    </a:lnTo>
                    <a:lnTo>
                      <a:pt x="2728" y="594"/>
                    </a:lnTo>
                    <a:lnTo>
                      <a:pt x="2740" y="596"/>
                    </a:lnTo>
                    <a:lnTo>
                      <a:pt x="2755" y="600"/>
                    </a:lnTo>
                    <a:lnTo>
                      <a:pt x="2776" y="606"/>
                    </a:lnTo>
                    <a:lnTo>
                      <a:pt x="2800" y="611"/>
                    </a:lnTo>
                    <a:lnTo>
                      <a:pt x="2831" y="618"/>
                    </a:lnTo>
                    <a:lnTo>
                      <a:pt x="2861" y="624"/>
                    </a:lnTo>
                    <a:lnTo>
                      <a:pt x="2896" y="631"/>
                    </a:lnTo>
                    <a:lnTo>
                      <a:pt x="2932" y="636"/>
                    </a:lnTo>
                    <a:lnTo>
                      <a:pt x="2967" y="642"/>
                    </a:lnTo>
                    <a:lnTo>
                      <a:pt x="3004" y="644"/>
                    </a:lnTo>
                    <a:lnTo>
                      <a:pt x="3039" y="648"/>
                    </a:lnTo>
                    <a:lnTo>
                      <a:pt x="3074" y="646"/>
                    </a:lnTo>
                    <a:lnTo>
                      <a:pt x="3106" y="645"/>
                    </a:lnTo>
                    <a:lnTo>
                      <a:pt x="3134" y="639"/>
                    </a:lnTo>
                    <a:lnTo>
                      <a:pt x="3161" y="634"/>
                    </a:lnTo>
                    <a:lnTo>
                      <a:pt x="3181" y="625"/>
                    </a:lnTo>
                    <a:lnTo>
                      <a:pt x="3199" y="616"/>
                    </a:lnTo>
                    <a:lnTo>
                      <a:pt x="3217" y="608"/>
                    </a:lnTo>
                    <a:lnTo>
                      <a:pt x="3234" y="600"/>
                    </a:lnTo>
                    <a:lnTo>
                      <a:pt x="3246" y="591"/>
                    </a:lnTo>
                    <a:lnTo>
                      <a:pt x="3259" y="583"/>
                    </a:lnTo>
                    <a:lnTo>
                      <a:pt x="3268" y="576"/>
                    </a:lnTo>
                    <a:lnTo>
                      <a:pt x="3278" y="569"/>
                    </a:lnTo>
                    <a:lnTo>
                      <a:pt x="3285" y="562"/>
                    </a:lnTo>
                    <a:lnTo>
                      <a:pt x="3291" y="552"/>
                    </a:lnTo>
                    <a:lnTo>
                      <a:pt x="3293" y="544"/>
                    </a:lnTo>
                    <a:lnTo>
                      <a:pt x="3299" y="537"/>
                    </a:lnTo>
                    <a:lnTo>
                      <a:pt x="3300" y="527"/>
                    </a:lnTo>
                    <a:lnTo>
                      <a:pt x="3305" y="520"/>
                    </a:lnTo>
                    <a:lnTo>
                      <a:pt x="3305" y="510"/>
                    </a:lnTo>
                    <a:lnTo>
                      <a:pt x="3306" y="501"/>
                    </a:lnTo>
                    <a:lnTo>
                      <a:pt x="3305" y="491"/>
                    </a:lnTo>
                    <a:lnTo>
                      <a:pt x="3302" y="483"/>
                    </a:lnTo>
                    <a:lnTo>
                      <a:pt x="3298" y="473"/>
                    </a:lnTo>
                    <a:lnTo>
                      <a:pt x="3292" y="466"/>
                    </a:lnTo>
                    <a:lnTo>
                      <a:pt x="3285" y="457"/>
                    </a:lnTo>
                    <a:lnTo>
                      <a:pt x="3278" y="451"/>
                    </a:lnTo>
                    <a:lnTo>
                      <a:pt x="3273" y="445"/>
                    </a:lnTo>
                    <a:lnTo>
                      <a:pt x="3266" y="440"/>
                    </a:lnTo>
                    <a:lnTo>
                      <a:pt x="3259" y="434"/>
                    </a:lnTo>
                    <a:lnTo>
                      <a:pt x="3250" y="430"/>
                    </a:lnTo>
                    <a:lnTo>
                      <a:pt x="3243" y="427"/>
                    </a:lnTo>
                    <a:lnTo>
                      <a:pt x="3236" y="422"/>
                    </a:lnTo>
                    <a:lnTo>
                      <a:pt x="3228" y="419"/>
                    </a:lnTo>
                    <a:lnTo>
                      <a:pt x="3227" y="4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3" name="Freeform 23"/>
              <p:cNvSpPr>
                <a:spLocks/>
              </p:cNvSpPr>
              <p:nvPr/>
            </p:nvSpPr>
            <p:spPr bwMode="auto">
              <a:xfrm>
                <a:off x="2011" y="12419"/>
                <a:ext cx="224" cy="50"/>
              </a:xfrm>
              <a:custGeom>
                <a:avLst/>
                <a:gdLst>
                  <a:gd name="T0" fmla="*/ 0 w 673"/>
                  <a:gd name="T1" fmla="*/ 0 h 151"/>
                  <a:gd name="T2" fmla="*/ 0 w 673"/>
                  <a:gd name="T3" fmla="*/ 0 h 151"/>
                  <a:gd name="T4" fmla="*/ 0 w 673"/>
                  <a:gd name="T5" fmla="*/ 0 h 151"/>
                  <a:gd name="T6" fmla="*/ 0 w 673"/>
                  <a:gd name="T7" fmla="*/ 0 h 151"/>
                  <a:gd name="T8" fmla="*/ 0 w 673"/>
                  <a:gd name="T9" fmla="*/ 0 h 151"/>
                  <a:gd name="T10" fmla="*/ 0 w 673"/>
                  <a:gd name="T11" fmla="*/ 0 h 151"/>
                  <a:gd name="T12" fmla="*/ 0 w 673"/>
                  <a:gd name="T13" fmla="*/ 0 h 151"/>
                  <a:gd name="T14" fmla="*/ 0 w 673"/>
                  <a:gd name="T15" fmla="*/ 0 h 151"/>
                  <a:gd name="T16" fmla="*/ 0 w 673"/>
                  <a:gd name="T17" fmla="*/ 0 h 151"/>
                  <a:gd name="T18" fmla="*/ 0 w 673"/>
                  <a:gd name="T19" fmla="*/ 0 h 151"/>
                  <a:gd name="T20" fmla="*/ 0 w 673"/>
                  <a:gd name="T21" fmla="*/ 0 h 151"/>
                  <a:gd name="T22" fmla="*/ 0 w 673"/>
                  <a:gd name="T23" fmla="*/ 0 h 151"/>
                  <a:gd name="T24" fmla="*/ 0 w 673"/>
                  <a:gd name="T25" fmla="*/ 0 h 151"/>
                  <a:gd name="T26" fmla="*/ 0 w 673"/>
                  <a:gd name="T27" fmla="*/ 0 h 151"/>
                  <a:gd name="T28" fmla="*/ 0 w 673"/>
                  <a:gd name="T29" fmla="*/ 0 h 151"/>
                  <a:gd name="T30" fmla="*/ 0 w 673"/>
                  <a:gd name="T31" fmla="*/ 0 h 151"/>
                  <a:gd name="T32" fmla="*/ 0 w 673"/>
                  <a:gd name="T33" fmla="*/ 0 h 151"/>
                  <a:gd name="T34" fmla="*/ 0 w 673"/>
                  <a:gd name="T35" fmla="*/ 0 h 151"/>
                  <a:gd name="T36" fmla="*/ 0 w 673"/>
                  <a:gd name="T37" fmla="*/ 0 h 151"/>
                  <a:gd name="T38" fmla="*/ 0 w 673"/>
                  <a:gd name="T39" fmla="*/ 0 h 151"/>
                  <a:gd name="T40" fmla="*/ 0 w 673"/>
                  <a:gd name="T41" fmla="*/ 0 h 151"/>
                  <a:gd name="T42" fmla="*/ 0 w 673"/>
                  <a:gd name="T43" fmla="*/ 0 h 151"/>
                  <a:gd name="T44" fmla="*/ 0 w 673"/>
                  <a:gd name="T45" fmla="*/ 0 h 151"/>
                  <a:gd name="T46" fmla="*/ 0 w 673"/>
                  <a:gd name="T47" fmla="*/ 0 h 151"/>
                  <a:gd name="T48" fmla="*/ 0 w 673"/>
                  <a:gd name="T49" fmla="*/ 0 h 151"/>
                  <a:gd name="T50" fmla="*/ 0 w 673"/>
                  <a:gd name="T51" fmla="*/ 0 h 151"/>
                  <a:gd name="T52" fmla="*/ 0 w 673"/>
                  <a:gd name="T53" fmla="*/ 0 h 151"/>
                  <a:gd name="T54" fmla="*/ 0 w 673"/>
                  <a:gd name="T55" fmla="*/ 0 h 151"/>
                  <a:gd name="T56" fmla="*/ 0 w 673"/>
                  <a:gd name="T57" fmla="*/ 0 h 151"/>
                  <a:gd name="T58" fmla="*/ 0 w 673"/>
                  <a:gd name="T59" fmla="*/ 0 h 151"/>
                  <a:gd name="T60" fmla="*/ 0 w 673"/>
                  <a:gd name="T61" fmla="*/ 0 h 151"/>
                  <a:gd name="T62" fmla="*/ 0 w 673"/>
                  <a:gd name="T63" fmla="*/ 0 h 151"/>
                  <a:gd name="T64" fmla="*/ 0 w 673"/>
                  <a:gd name="T65" fmla="*/ 0 h 151"/>
                  <a:gd name="T66" fmla="*/ 0 w 673"/>
                  <a:gd name="T67" fmla="*/ 0 h 151"/>
                  <a:gd name="T68" fmla="*/ 0 w 673"/>
                  <a:gd name="T69" fmla="*/ 0 h 151"/>
                  <a:gd name="T70" fmla="*/ 0 w 673"/>
                  <a:gd name="T71" fmla="*/ 0 h 151"/>
                  <a:gd name="T72" fmla="*/ 0 w 673"/>
                  <a:gd name="T73" fmla="*/ 0 h 151"/>
                  <a:gd name="T74" fmla="*/ 0 w 673"/>
                  <a:gd name="T75" fmla="*/ 0 h 151"/>
                  <a:gd name="T76" fmla="*/ 0 w 673"/>
                  <a:gd name="T77" fmla="*/ 0 h 151"/>
                  <a:gd name="T78" fmla="*/ 0 w 673"/>
                  <a:gd name="T79" fmla="*/ 0 h 151"/>
                  <a:gd name="T80" fmla="*/ 0 w 673"/>
                  <a:gd name="T81" fmla="*/ 0 h 151"/>
                  <a:gd name="T82" fmla="*/ 0 w 673"/>
                  <a:gd name="T83" fmla="*/ 0 h 151"/>
                  <a:gd name="T84" fmla="*/ 0 w 673"/>
                  <a:gd name="T85" fmla="*/ 0 h 151"/>
                  <a:gd name="T86" fmla="*/ 0 w 673"/>
                  <a:gd name="T87" fmla="*/ 0 h 151"/>
                  <a:gd name="T88" fmla="*/ 0 w 673"/>
                  <a:gd name="T89" fmla="*/ 0 h 151"/>
                  <a:gd name="T90" fmla="*/ 0 w 673"/>
                  <a:gd name="T91" fmla="*/ 0 h 151"/>
                  <a:gd name="T92" fmla="*/ 0 w 673"/>
                  <a:gd name="T93" fmla="*/ 0 h 151"/>
                  <a:gd name="T94" fmla="*/ 0 w 673"/>
                  <a:gd name="T95" fmla="*/ 0 h 151"/>
                  <a:gd name="T96" fmla="*/ 0 w 673"/>
                  <a:gd name="T97" fmla="*/ 0 h 151"/>
                  <a:gd name="T98" fmla="*/ 0 w 673"/>
                  <a:gd name="T99" fmla="*/ 0 h 151"/>
                  <a:gd name="T100" fmla="*/ 0 w 673"/>
                  <a:gd name="T101" fmla="*/ 0 h 151"/>
                  <a:gd name="T102" fmla="*/ 0 w 673"/>
                  <a:gd name="T103" fmla="*/ 0 h 151"/>
                  <a:gd name="T104" fmla="*/ 0 w 673"/>
                  <a:gd name="T105" fmla="*/ 0 h 151"/>
                  <a:gd name="T106" fmla="*/ 0 w 673"/>
                  <a:gd name="T107" fmla="*/ 0 h 151"/>
                  <a:gd name="T108" fmla="*/ 0 w 673"/>
                  <a:gd name="T109" fmla="*/ 0 h 151"/>
                  <a:gd name="T110" fmla="*/ 0 w 673"/>
                  <a:gd name="T111" fmla="*/ 0 h 151"/>
                  <a:gd name="T112" fmla="*/ 0 w 673"/>
                  <a:gd name="T113" fmla="*/ 0 h 151"/>
                  <a:gd name="T114" fmla="*/ 0 w 673"/>
                  <a:gd name="T115" fmla="*/ 0 h 151"/>
                  <a:gd name="T116" fmla="*/ 0 w 673"/>
                  <a:gd name="T117" fmla="*/ 0 h 151"/>
                  <a:gd name="T118" fmla="*/ 0 w 673"/>
                  <a:gd name="T119" fmla="*/ 0 h 15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73"/>
                  <a:gd name="T181" fmla="*/ 0 h 151"/>
                  <a:gd name="T182" fmla="*/ 673 w 673"/>
                  <a:gd name="T183" fmla="*/ 151 h 15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73" h="151">
                    <a:moveTo>
                      <a:pt x="47" y="0"/>
                    </a:moveTo>
                    <a:lnTo>
                      <a:pt x="41" y="0"/>
                    </a:lnTo>
                    <a:lnTo>
                      <a:pt x="36" y="3"/>
                    </a:lnTo>
                    <a:lnTo>
                      <a:pt x="28" y="5"/>
                    </a:lnTo>
                    <a:lnTo>
                      <a:pt x="22" y="9"/>
                    </a:lnTo>
                    <a:lnTo>
                      <a:pt x="8" y="18"/>
                    </a:lnTo>
                    <a:lnTo>
                      <a:pt x="0" y="27"/>
                    </a:lnTo>
                    <a:lnTo>
                      <a:pt x="25" y="31"/>
                    </a:lnTo>
                    <a:lnTo>
                      <a:pt x="50" y="39"/>
                    </a:lnTo>
                    <a:lnTo>
                      <a:pt x="75" y="43"/>
                    </a:lnTo>
                    <a:lnTo>
                      <a:pt x="103" y="49"/>
                    </a:lnTo>
                    <a:lnTo>
                      <a:pt x="126" y="55"/>
                    </a:lnTo>
                    <a:lnTo>
                      <a:pt x="151" y="60"/>
                    </a:lnTo>
                    <a:lnTo>
                      <a:pt x="178" y="66"/>
                    </a:lnTo>
                    <a:lnTo>
                      <a:pt x="206" y="71"/>
                    </a:lnTo>
                    <a:lnTo>
                      <a:pt x="231" y="74"/>
                    </a:lnTo>
                    <a:lnTo>
                      <a:pt x="256" y="80"/>
                    </a:lnTo>
                    <a:lnTo>
                      <a:pt x="281" y="84"/>
                    </a:lnTo>
                    <a:lnTo>
                      <a:pt x="307" y="90"/>
                    </a:lnTo>
                    <a:lnTo>
                      <a:pt x="333" y="96"/>
                    </a:lnTo>
                    <a:lnTo>
                      <a:pt x="358" y="99"/>
                    </a:lnTo>
                    <a:lnTo>
                      <a:pt x="385" y="107"/>
                    </a:lnTo>
                    <a:lnTo>
                      <a:pt x="410" y="113"/>
                    </a:lnTo>
                    <a:lnTo>
                      <a:pt x="425" y="113"/>
                    </a:lnTo>
                    <a:lnTo>
                      <a:pt x="442" y="114"/>
                    </a:lnTo>
                    <a:lnTo>
                      <a:pt x="457" y="116"/>
                    </a:lnTo>
                    <a:lnTo>
                      <a:pt x="474" y="120"/>
                    </a:lnTo>
                    <a:lnTo>
                      <a:pt x="489" y="122"/>
                    </a:lnTo>
                    <a:lnTo>
                      <a:pt x="506" y="126"/>
                    </a:lnTo>
                    <a:lnTo>
                      <a:pt x="524" y="129"/>
                    </a:lnTo>
                    <a:lnTo>
                      <a:pt x="541" y="134"/>
                    </a:lnTo>
                    <a:lnTo>
                      <a:pt x="556" y="136"/>
                    </a:lnTo>
                    <a:lnTo>
                      <a:pt x="570" y="139"/>
                    </a:lnTo>
                    <a:lnTo>
                      <a:pt x="588" y="142"/>
                    </a:lnTo>
                    <a:lnTo>
                      <a:pt x="605" y="147"/>
                    </a:lnTo>
                    <a:lnTo>
                      <a:pt x="620" y="147"/>
                    </a:lnTo>
                    <a:lnTo>
                      <a:pt x="638" y="149"/>
                    </a:lnTo>
                    <a:lnTo>
                      <a:pt x="655" y="149"/>
                    </a:lnTo>
                    <a:lnTo>
                      <a:pt x="673" y="151"/>
                    </a:lnTo>
                    <a:lnTo>
                      <a:pt x="670" y="142"/>
                    </a:lnTo>
                    <a:lnTo>
                      <a:pt x="666" y="136"/>
                    </a:lnTo>
                    <a:lnTo>
                      <a:pt x="663" y="128"/>
                    </a:lnTo>
                    <a:lnTo>
                      <a:pt x="662" y="121"/>
                    </a:lnTo>
                    <a:lnTo>
                      <a:pt x="623" y="111"/>
                    </a:lnTo>
                    <a:lnTo>
                      <a:pt x="584" y="102"/>
                    </a:lnTo>
                    <a:lnTo>
                      <a:pt x="545" y="95"/>
                    </a:lnTo>
                    <a:lnTo>
                      <a:pt x="509" y="86"/>
                    </a:lnTo>
                    <a:lnTo>
                      <a:pt x="470" y="79"/>
                    </a:lnTo>
                    <a:lnTo>
                      <a:pt x="431" y="72"/>
                    </a:lnTo>
                    <a:lnTo>
                      <a:pt x="392" y="65"/>
                    </a:lnTo>
                    <a:lnTo>
                      <a:pt x="354" y="58"/>
                    </a:lnTo>
                    <a:lnTo>
                      <a:pt x="317" y="52"/>
                    </a:lnTo>
                    <a:lnTo>
                      <a:pt x="278" y="43"/>
                    </a:lnTo>
                    <a:lnTo>
                      <a:pt x="239" y="36"/>
                    </a:lnTo>
                    <a:lnTo>
                      <a:pt x="200" y="30"/>
                    </a:lnTo>
                    <a:lnTo>
                      <a:pt x="161" y="22"/>
                    </a:lnTo>
                    <a:lnTo>
                      <a:pt x="122" y="15"/>
                    </a:lnTo>
                    <a:lnTo>
                      <a:pt x="83" y="6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B3B3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4" name="Freeform 24"/>
              <p:cNvSpPr>
                <a:spLocks/>
              </p:cNvSpPr>
              <p:nvPr/>
            </p:nvSpPr>
            <p:spPr bwMode="auto">
              <a:xfrm>
                <a:off x="2182" y="12455"/>
                <a:ext cx="327" cy="61"/>
              </a:xfrm>
              <a:custGeom>
                <a:avLst/>
                <a:gdLst>
                  <a:gd name="T0" fmla="*/ 0 w 981"/>
                  <a:gd name="T1" fmla="*/ 0 h 183"/>
                  <a:gd name="T2" fmla="*/ 0 w 981"/>
                  <a:gd name="T3" fmla="*/ 0 h 183"/>
                  <a:gd name="T4" fmla="*/ 0 w 981"/>
                  <a:gd name="T5" fmla="*/ 0 h 183"/>
                  <a:gd name="T6" fmla="*/ 0 w 981"/>
                  <a:gd name="T7" fmla="*/ 0 h 183"/>
                  <a:gd name="T8" fmla="*/ 0 w 981"/>
                  <a:gd name="T9" fmla="*/ 0 h 183"/>
                  <a:gd name="T10" fmla="*/ 0 w 981"/>
                  <a:gd name="T11" fmla="*/ 0 h 183"/>
                  <a:gd name="T12" fmla="*/ 0 w 981"/>
                  <a:gd name="T13" fmla="*/ 0 h 183"/>
                  <a:gd name="T14" fmla="*/ 0 w 981"/>
                  <a:gd name="T15" fmla="*/ 0 h 183"/>
                  <a:gd name="T16" fmla="*/ 0 w 981"/>
                  <a:gd name="T17" fmla="*/ 0 h 183"/>
                  <a:gd name="T18" fmla="*/ 0 w 981"/>
                  <a:gd name="T19" fmla="*/ 0 h 183"/>
                  <a:gd name="T20" fmla="*/ 0 w 981"/>
                  <a:gd name="T21" fmla="*/ 0 h 183"/>
                  <a:gd name="T22" fmla="*/ 0 w 981"/>
                  <a:gd name="T23" fmla="*/ 0 h 183"/>
                  <a:gd name="T24" fmla="*/ 0 w 981"/>
                  <a:gd name="T25" fmla="*/ 0 h 183"/>
                  <a:gd name="T26" fmla="*/ 0 w 981"/>
                  <a:gd name="T27" fmla="*/ 0 h 183"/>
                  <a:gd name="T28" fmla="*/ 0 w 981"/>
                  <a:gd name="T29" fmla="*/ 0 h 183"/>
                  <a:gd name="T30" fmla="*/ 0 w 981"/>
                  <a:gd name="T31" fmla="*/ 0 h 183"/>
                  <a:gd name="T32" fmla="*/ 0 w 981"/>
                  <a:gd name="T33" fmla="*/ 0 h 183"/>
                  <a:gd name="T34" fmla="*/ 0 w 981"/>
                  <a:gd name="T35" fmla="*/ 0 h 183"/>
                  <a:gd name="T36" fmla="*/ 0 w 981"/>
                  <a:gd name="T37" fmla="*/ 0 h 183"/>
                  <a:gd name="T38" fmla="*/ 0 w 981"/>
                  <a:gd name="T39" fmla="*/ 0 h 183"/>
                  <a:gd name="T40" fmla="*/ 0 w 981"/>
                  <a:gd name="T41" fmla="*/ 0 h 183"/>
                  <a:gd name="T42" fmla="*/ 0 w 981"/>
                  <a:gd name="T43" fmla="*/ 0 h 183"/>
                  <a:gd name="T44" fmla="*/ 0 w 981"/>
                  <a:gd name="T45" fmla="*/ 0 h 183"/>
                  <a:gd name="T46" fmla="*/ 0 w 981"/>
                  <a:gd name="T47" fmla="*/ 0 h 183"/>
                  <a:gd name="T48" fmla="*/ 0 w 981"/>
                  <a:gd name="T49" fmla="*/ 0 h 183"/>
                  <a:gd name="T50" fmla="*/ 0 w 981"/>
                  <a:gd name="T51" fmla="*/ 0 h 183"/>
                  <a:gd name="T52" fmla="*/ 0 w 981"/>
                  <a:gd name="T53" fmla="*/ 0 h 183"/>
                  <a:gd name="T54" fmla="*/ 0 w 981"/>
                  <a:gd name="T55" fmla="*/ 0 h 183"/>
                  <a:gd name="T56" fmla="*/ 0 w 981"/>
                  <a:gd name="T57" fmla="*/ 0 h 183"/>
                  <a:gd name="T58" fmla="*/ 0 w 981"/>
                  <a:gd name="T59" fmla="*/ 0 h 183"/>
                  <a:gd name="T60" fmla="*/ 0 w 981"/>
                  <a:gd name="T61" fmla="*/ 0 h 183"/>
                  <a:gd name="T62" fmla="*/ 0 w 981"/>
                  <a:gd name="T63" fmla="*/ 0 h 183"/>
                  <a:gd name="T64" fmla="*/ 0 w 981"/>
                  <a:gd name="T65" fmla="*/ 0 h 183"/>
                  <a:gd name="T66" fmla="*/ 0 w 981"/>
                  <a:gd name="T67" fmla="*/ 0 h 183"/>
                  <a:gd name="T68" fmla="*/ 0 w 981"/>
                  <a:gd name="T69" fmla="*/ 0 h 183"/>
                  <a:gd name="T70" fmla="*/ 0 w 981"/>
                  <a:gd name="T71" fmla="*/ 0 h 183"/>
                  <a:gd name="T72" fmla="*/ 0 w 981"/>
                  <a:gd name="T73" fmla="*/ 0 h 1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81"/>
                  <a:gd name="T112" fmla="*/ 0 h 183"/>
                  <a:gd name="T113" fmla="*/ 981 w 981"/>
                  <a:gd name="T114" fmla="*/ 183 h 18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81" h="183">
                    <a:moveTo>
                      <a:pt x="25" y="0"/>
                    </a:moveTo>
                    <a:lnTo>
                      <a:pt x="19" y="2"/>
                    </a:lnTo>
                    <a:lnTo>
                      <a:pt x="12" y="9"/>
                    </a:lnTo>
                    <a:lnTo>
                      <a:pt x="8" y="15"/>
                    </a:lnTo>
                    <a:lnTo>
                      <a:pt x="5" y="20"/>
                    </a:lnTo>
                    <a:lnTo>
                      <a:pt x="1" y="26"/>
                    </a:lnTo>
                    <a:lnTo>
                      <a:pt x="0" y="32"/>
                    </a:lnTo>
                    <a:lnTo>
                      <a:pt x="51" y="46"/>
                    </a:lnTo>
                    <a:lnTo>
                      <a:pt x="101" y="62"/>
                    </a:lnTo>
                    <a:lnTo>
                      <a:pt x="153" y="75"/>
                    </a:lnTo>
                    <a:lnTo>
                      <a:pt x="206" y="87"/>
                    </a:lnTo>
                    <a:lnTo>
                      <a:pt x="258" y="99"/>
                    </a:lnTo>
                    <a:lnTo>
                      <a:pt x="310" y="109"/>
                    </a:lnTo>
                    <a:lnTo>
                      <a:pt x="364" y="118"/>
                    </a:lnTo>
                    <a:lnTo>
                      <a:pt x="418" y="128"/>
                    </a:lnTo>
                    <a:lnTo>
                      <a:pt x="470" y="136"/>
                    </a:lnTo>
                    <a:lnTo>
                      <a:pt x="525" y="144"/>
                    </a:lnTo>
                    <a:lnTo>
                      <a:pt x="580" y="151"/>
                    </a:lnTo>
                    <a:lnTo>
                      <a:pt x="634" y="158"/>
                    </a:lnTo>
                    <a:lnTo>
                      <a:pt x="687" y="165"/>
                    </a:lnTo>
                    <a:lnTo>
                      <a:pt x="742" y="170"/>
                    </a:lnTo>
                    <a:lnTo>
                      <a:pt x="798" y="177"/>
                    </a:lnTo>
                    <a:lnTo>
                      <a:pt x="853" y="183"/>
                    </a:lnTo>
                    <a:lnTo>
                      <a:pt x="858" y="182"/>
                    </a:lnTo>
                    <a:lnTo>
                      <a:pt x="862" y="182"/>
                    </a:lnTo>
                    <a:lnTo>
                      <a:pt x="869" y="182"/>
                    </a:lnTo>
                    <a:lnTo>
                      <a:pt x="877" y="182"/>
                    </a:lnTo>
                    <a:lnTo>
                      <a:pt x="884" y="180"/>
                    </a:lnTo>
                    <a:lnTo>
                      <a:pt x="891" y="178"/>
                    </a:lnTo>
                    <a:lnTo>
                      <a:pt x="901" y="178"/>
                    </a:lnTo>
                    <a:lnTo>
                      <a:pt x="909" y="177"/>
                    </a:lnTo>
                    <a:lnTo>
                      <a:pt x="917" y="175"/>
                    </a:lnTo>
                    <a:lnTo>
                      <a:pt x="924" y="173"/>
                    </a:lnTo>
                    <a:lnTo>
                      <a:pt x="933" y="170"/>
                    </a:lnTo>
                    <a:lnTo>
                      <a:pt x="940" y="169"/>
                    </a:lnTo>
                    <a:lnTo>
                      <a:pt x="952" y="167"/>
                    </a:lnTo>
                    <a:lnTo>
                      <a:pt x="962" y="165"/>
                    </a:lnTo>
                    <a:lnTo>
                      <a:pt x="967" y="156"/>
                    </a:lnTo>
                    <a:lnTo>
                      <a:pt x="972" y="150"/>
                    </a:lnTo>
                    <a:lnTo>
                      <a:pt x="976" y="142"/>
                    </a:lnTo>
                    <a:lnTo>
                      <a:pt x="981" y="136"/>
                    </a:lnTo>
                    <a:lnTo>
                      <a:pt x="969" y="131"/>
                    </a:lnTo>
                    <a:lnTo>
                      <a:pt x="956" y="130"/>
                    </a:lnTo>
                    <a:lnTo>
                      <a:pt x="945" y="130"/>
                    </a:lnTo>
                    <a:lnTo>
                      <a:pt x="933" y="130"/>
                    </a:lnTo>
                    <a:lnTo>
                      <a:pt x="920" y="131"/>
                    </a:lnTo>
                    <a:lnTo>
                      <a:pt x="908" y="134"/>
                    </a:lnTo>
                    <a:lnTo>
                      <a:pt x="894" y="137"/>
                    </a:lnTo>
                    <a:lnTo>
                      <a:pt x="884" y="139"/>
                    </a:lnTo>
                    <a:lnTo>
                      <a:pt x="869" y="142"/>
                    </a:lnTo>
                    <a:lnTo>
                      <a:pt x="858" y="144"/>
                    </a:lnTo>
                    <a:lnTo>
                      <a:pt x="844" y="144"/>
                    </a:lnTo>
                    <a:lnTo>
                      <a:pt x="833" y="145"/>
                    </a:lnTo>
                    <a:lnTo>
                      <a:pt x="819" y="144"/>
                    </a:lnTo>
                    <a:lnTo>
                      <a:pt x="806" y="144"/>
                    </a:lnTo>
                    <a:lnTo>
                      <a:pt x="792" y="142"/>
                    </a:lnTo>
                    <a:lnTo>
                      <a:pt x="780" y="139"/>
                    </a:lnTo>
                    <a:lnTo>
                      <a:pt x="730" y="131"/>
                    </a:lnTo>
                    <a:lnTo>
                      <a:pt x="681" y="126"/>
                    </a:lnTo>
                    <a:lnTo>
                      <a:pt x="632" y="118"/>
                    </a:lnTo>
                    <a:lnTo>
                      <a:pt x="586" y="113"/>
                    </a:lnTo>
                    <a:lnTo>
                      <a:pt x="535" y="105"/>
                    </a:lnTo>
                    <a:lnTo>
                      <a:pt x="489" y="99"/>
                    </a:lnTo>
                    <a:lnTo>
                      <a:pt x="442" y="90"/>
                    </a:lnTo>
                    <a:lnTo>
                      <a:pt x="395" y="83"/>
                    </a:lnTo>
                    <a:lnTo>
                      <a:pt x="347" y="75"/>
                    </a:lnTo>
                    <a:lnTo>
                      <a:pt x="300" y="65"/>
                    </a:lnTo>
                    <a:lnTo>
                      <a:pt x="253" y="56"/>
                    </a:lnTo>
                    <a:lnTo>
                      <a:pt x="207" y="46"/>
                    </a:lnTo>
                    <a:lnTo>
                      <a:pt x="160" y="35"/>
                    </a:lnTo>
                    <a:lnTo>
                      <a:pt x="115" y="24"/>
                    </a:lnTo>
                    <a:lnTo>
                      <a:pt x="71" y="1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B3B3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5" name="Freeform 25"/>
              <p:cNvSpPr>
                <a:spLocks/>
              </p:cNvSpPr>
              <p:nvPr/>
            </p:nvSpPr>
            <p:spPr bwMode="auto">
              <a:xfrm>
                <a:off x="2492" y="12470"/>
                <a:ext cx="37" cy="37"/>
              </a:xfrm>
              <a:custGeom>
                <a:avLst/>
                <a:gdLst>
                  <a:gd name="T0" fmla="*/ 0 w 110"/>
                  <a:gd name="T1" fmla="*/ 0 h 111"/>
                  <a:gd name="T2" fmla="*/ 0 w 110"/>
                  <a:gd name="T3" fmla="*/ 0 h 111"/>
                  <a:gd name="T4" fmla="*/ 0 w 110"/>
                  <a:gd name="T5" fmla="*/ 0 h 111"/>
                  <a:gd name="T6" fmla="*/ 0 w 110"/>
                  <a:gd name="T7" fmla="*/ 0 h 111"/>
                  <a:gd name="T8" fmla="*/ 0 w 110"/>
                  <a:gd name="T9" fmla="*/ 0 h 111"/>
                  <a:gd name="T10" fmla="*/ 0 w 110"/>
                  <a:gd name="T11" fmla="*/ 0 h 111"/>
                  <a:gd name="T12" fmla="*/ 0 w 110"/>
                  <a:gd name="T13" fmla="*/ 0 h 111"/>
                  <a:gd name="T14" fmla="*/ 0 w 110"/>
                  <a:gd name="T15" fmla="*/ 0 h 111"/>
                  <a:gd name="T16" fmla="*/ 0 w 110"/>
                  <a:gd name="T17" fmla="*/ 0 h 111"/>
                  <a:gd name="T18" fmla="*/ 0 w 110"/>
                  <a:gd name="T19" fmla="*/ 0 h 111"/>
                  <a:gd name="T20" fmla="*/ 0 w 110"/>
                  <a:gd name="T21" fmla="*/ 0 h 111"/>
                  <a:gd name="T22" fmla="*/ 0 w 110"/>
                  <a:gd name="T23" fmla="*/ 0 h 111"/>
                  <a:gd name="T24" fmla="*/ 0 w 110"/>
                  <a:gd name="T25" fmla="*/ 0 h 111"/>
                  <a:gd name="T26" fmla="*/ 0 w 110"/>
                  <a:gd name="T27" fmla="*/ 0 h 111"/>
                  <a:gd name="T28" fmla="*/ 0 w 110"/>
                  <a:gd name="T29" fmla="*/ 0 h 111"/>
                  <a:gd name="T30" fmla="*/ 0 w 110"/>
                  <a:gd name="T31" fmla="*/ 0 h 111"/>
                  <a:gd name="T32" fmla="*/ 0 w 110"/>
                  <a:gd name="T33" fmla="*/ 0 h 111"/>
                  <a:gd name="T34" fmla="*/ 0 w 110"/>
                  <a:gd name="T35" fmla="*/ 0 h 111"/>
                  <a:gd name="T36" fmla="*/ 0 w 110"/>
                  <a:gd name="T37" fmla="*/ 0 h 111"/>
                  <a:gd name="T38" fmla="*/ 0 w 110"/>
                  <a:gd name="T39" fmla="*/ 0 h 111"/>
                  <a:gd name="T40" fmla="*/ 0 w 110"/>
                  <a:gd name="T41" fmla="*/ 0 h 111"/>
                  <a:gd name="T42" fmla="*/ 0 w 110"/>
                  <a:gd name="T43" fmla="*/ 0 h 111"/>
                  <a:gd name="T44" fmla="*/ 0 w 110"/>
                  <a:gd name="T45" fmla="*/ 0 h 111"/>
                  <a:gd name="T46" fmla="*/ 0 w 110"/>
                  <a:gd name="T47" fmla="*/ 0 h 111"/>
                  <a:gd name="T48" fmla="*/ 0 w 110"/>
                  <a:gd name="T49" fmla="*/ 0 h 111"/>
                  <a:gd name="T50" fmla="*/ 0 w 110"/>
                  <a:gd name="T51" fmla="*/ 0 h 111"/>
                  <a:gd name="T52" fmla="*/ 0 w 110"/>
                  <a:gd name="T53" fmla="*/ 0 h 111"/>
                  <a:gd name="T54" fmla="*/ 0 w 110"/>
                  <a:gd name="T55" fmla="*/ 0 h 111"/>
                  <a:gd name="T56" fmla="*/ 0 w 110"/>
                  <a:gd name="T57" fmla="*/ 0 h 111"/>
                  <a:gd name="T58" fmla="*/ 0 w 110"/>
                  <a:gd name="T59" fmla="*/ 0 h 111"/>
                  <a:gd name="T60" fmla="*/ 0 w 110"/>
                  <a:gd name="T61" fmla="*/ 0 h 111"/>
                  <a:gd name="T62" fmla="*/ 0 w 110"/>
                  <a:gd name="T63" fmla="*/ 0 h 111"/>
                  <a:gd name="T64" fmla="*/ 0 w 110"/>
                  <a:gd name="T65" fmla="*/ 0 h 111"/>
                  <a:gd name="T66" fmla="*/ 0 w 110"/>
                  <a:gd name="T67" fmla="*/ 0 h 111"/>
                  <a:gd name="T68" fmla="*/ 0 w 110"/>
                  <a:gd name="T69" fmla="*/ 0 h 111"/>
                  <a:gd name="T70" fmla="*/ 0 w 110"/>
                  <a:gd name="T71" fmla="*/ 0 h 111"/>
                  <a:gd name="T72" fmla="*/ 0 w 110"/>
                  <a:gd name="T73" fmla="*/ 0 h 111"/>
                  <a:gd name="T74" fmla="*/ 0 w 110"/>
                  <a:gd name="T75" fmla="*/ 0 h 111"/>
                  <a:gd name="T76" fmla="*/ 0 w 110"/>
                  <a:gd name="T77" fmla="*/ 0 h 111"/>
                  <a:gd name="T78" fmla="*/ 0 w 110"/>
                  <a:gd name="T79" fmla="*/ 0 h 111"/>
                  <a:gd name="T80" fmla="*/ 0 w 110"/>
                  <a:gd name="T81" fmla="*/ 0 h 111"/>
                  <a:gd name="T82" fmla="*/ 0 w 110"/>
                  <a:gd name="T83" fmla="*/ 0 h 111"/>
                  <a:gd name="T84" fmla="*/ 0 w 110"/>
                  <a:gd name="T85" fmla="*/ 0 h 111"/>
                  <a:gd name="T86" fmla="*/ 0 w 110"/>
                  <a:gd name="T87" fmla="*/ 0 h 1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0"/>
                  <a:gd name="T133" fmla="*/ 0 h 111"/>
                  <a:gd name="T134" fmla="*/ 110 w 110"/>
                  <a:gd name="T135" fmla="*/ 111 h 1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0" h="111">
                    <a:moveTo>
                      <a:pt x="69" y="1"/>
                    </a:moveTo>
                    <a:lnTo>
                      <a:pt x="61" y="0"/>
                    </a:lnTo>
                    <a:lnTo>
                      <a:pt x="54" y="1"/>
                    </a:lnTo>
                    <a:lnTo>
                      <a:pt x="49" y="3"/>
                    </a:lnTo>
                    <a:lnTo>
                      <a:pt x="46" y="7"/>
                    </a:lnTo>
                    <a:lnTo>
                      <a:pt x="40" y="14"/>
                    </a:lnTo>
                    <a:lnTo>
                      <a:pt x="39" y="25"/>
                    </a:lnTo>
                    <a:lnTo>
                      <a:pt x="37" y="36"/>
                    </a:lnTo>
                    <a:lnTo>
                      <a:pt x="39" y="46"/>
                    </a:lnTo>
                    <a:lnTo>
                      <a:pt x="43" y="56"/>
                    </a:lnTo>
                    <a:lnTo>
                      <a:pt x="49" y="64"/>
                    </a:lnTo>
                    <a:lnTo>
                      <a:pt x="37" y="62"/>
                    </a:lnTo>
                    <a:lnTo>
                      <a:pt x="30" y="63"/>
                    </a:lnTo>
                    <a:lnTo>
                      <a:pt x="19" y="64"/>
                    </a:lnTo>
                    <a:lnTo>
                      <a:pt x="15" y="68"/>
                    </a:lnTo>
                    <a:lnTo>
                      <a:pt x="10" y="72"/>
                    </a:lnTo>
                    <a:lnTo>
                      <a:pt x="5" y="79"/>
                    </a:lnTo>
                    <a:lnTo>
                      <a:pt x="1" y="84"/>
                    </a:lnTo>
                    <a:lnTo>
                      <a:pt x="1" y="92"/>
                    </a:lnTo>
                    <a:lnTo>
                      <a:pt x="0" y="97"/>
                    </a:lnTo>
                    <a:lnTo>
                      <a:pt x="1" y="103"/>
                    </a:lnTo>
                    <a:lnTo>
                      <a:pt x="5" y="106"/>
                    </a:lnTo>
                    <a:lnTo>
                      <a:pt x="10" y="110"/>
                    </a:lnTo>
                    <a:lnTo>
                      <a:pt x="15" y="111"/>
                    </a:lnTo>
                    <a:lnTo>
                      <a:pt x="23" y="111"/>
                    </a:lnTo>
                    <a:lnTo>
                      <a:pt x="33" y="110"/>
                    </a:lnTo>
                    <a:lnTo>
                      <a:pt x="49" y="106"/>
                    </a:lnTo>
                    <a:lnTo>
                      <a:pt x="58" y="103"/>
                    </a:lnTo>
                    <a:lnTo>
                      <a:pt x="71" y="98"/>
                    </a:lnTo>
                    <a:lnTo>
                      <a:pt x="80" y="92"/>
                    </a:lnTo>
                    <a:lnTo>
                      <a:pt x="89" y="86"/>
                    </a:lnTo>
                    <a:lnTo>
                      <a:pt x="96" y="79"/>
                    </a:lnTo>
                    <a:lnTo>
                      <a:pt x="103" y="72"/>
                    </a:lnTo>
                    <a:lnTo>
                      <a:pt x="106" y="63"/>
                    </a:lnTo>
                    <a:lnTo>
                      <a:pt x="110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6" y="30"/>
                    </a:lnTo>
                    <a:lnTo>
                      <a:pt x="104" y="25"/>
                    </a:lnTo>
                    <a:lnTo>
                      <a:pt x="97" y="16"/>
                    </a:lnTo>
                    <a:lnTo>
                      <a:pt x="89" y="11"/>
                    </a:lnTo>
                    <a:lnTo>
                      <a:pt x="79" y="4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7575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6" name="Freeform 26"/>
              <p:cNvSpPr>
                <a:spLocks/>
              </p:cNvSpPr>
              <p:nvPr/>
            </p:nvSpPr>
            <p:spPr bwMode="auto">
              <a:xfrm>
                <a:off x="2232" y="12458"/>
                <a:ext cx="263" cy="45"/>
              </a:xfrm>
              <a:custGeom>
                <a:avLst/>
                <a:gdLst>
                  <a:gd name="T0" fmla="*/ 0 w 789"/>
                  <a:gd name="T1" fmla="*/ 0 h 134"/>
                  <a:gd name="T2" fmla="*/ 0 w 789"/>
                  <a:gd name="T3" fmla="*/ 0 h 134"/>
                  <a:gd name="T4" fmla="*/ 0 w 789"/>
                  <a:gd name="T5" fmla="*/ 0 h 134"/>
                  <a:gd name="T6" fmla="*/ 0 w 789"/>
                  <a:gd name="T7" fmla="*/ 0 h 134"/>
                  <a:gd name="T8" fmla="*/ 0 w 789"/>
                  <a:gd name="T9" fmla="*/ 0 h 134"/>
                  <a:gd name="T10" fmla="*/ 0 w 789"/>
                  <a:gd name="T11" fmla="*/ 0 h 134"/>
                  <a:gd name="T12" fmla="*/ 0 w 789"/>
                  <a:gd name="T13" fmla="*/ 0 h 134"/>
                  <a:gd name="T14" fmla="*/ 0 w 789"/>
                  <a:gd name="T15" fmla="*/ 0 h 134"/>
                  <a:gd name="T16" fmla="*/ 0 w 789"/>
                  <a:gd name="T17" fmla="*/ 0 h 134"/>
                  <a:gd name="T18" fmla="*/ 0 w 789"/>
                  <a:gd name="T19" fmla="*/ 0 h 134"/>
                  <a:gd name="T20" fmla="*/ 0 w 789"/>
                  <a:gd name="T21" fmla="*/ 0 h 134"/>
                  <a:gd name="T22" fmla="*/ 0 w 789"/>
                  <a:gd name="T23" fmla="*/ 0 h 134"/>
                  <a:gd name="T24" fmla="*/ 0 w 789"/>
                  <a:gd name="T25" fmla="*/ 0 h 134"/>
                  <a:gd name="T26" fmla="*/ 0 w 789"/>
                  <a:gd name="T27" fmla="*/ 0 h 134"/>
                  <a:gd name="T28" fmla="*/ 0 w 789"/>
                  <a:gd name="T29" fmla="*/ 0 h 134"/>
                  <a:gd name="T30" fmla="*/ 0 w 789"/>
                  <a:gd name="T31" fmla="*/ 0 h 134"/>
                  <a:gd name="T32" fmla="*/ 0 w 789"/>
                  <a:gd name="T33" fmla="*/ 0 h 134"/>
                  <a:gd name="T34" fmla="*/ 0 w 789"/>
                  <a:gd name="T35" fmla="*/ 0 h 134"/>
                  <a:gd name="T36" fmla="*/ 0 w 789"/>
                  <a:gd name="T37" fmla="*/ 0 h 134"/>
                  <a:gd name="T38" fmla="*/ 0 w 789"/>
                  <a:gd name="T39" fmla="*/ 0 h 134"/>
                  <a:gd name="T40" fmla="*/ 0 w 789"/>
                  <a:gd name="T41" fmla="*/ 0 h 134"/>
                  <a:gd name="T42" fmla="*/ 0 w 789"/>
                  <a:gd name="T43" fmla="*/ 0 h 134"/>
                  <a:gd name="T44" fmla="*/ 0 w 789"/>
                  <a:gd name="T45" fmla="*/ 0 h 134"/>
                  <a:gd name="T46" fmla="*/ 0 w 789"/>
                  <a:gd name="T47" fmla="*/ 0 h 134"/>
                  <a:gd name="T48" fmla="*/ 0 w 789"/>
                  <a:gd name="T49" fmla="*/ 0 h 134"/>
                  <a:gd name="T50" fmla="*/ 0 w 789"/>
                  <a:gd name="T51" fmla="*/ 0 h 134"/>
                  <a:gd name="T52" fmla="*/ 0 w 789"/>
                  <a:gd name="T53" fmla="*/ 0 h 134"/>
                  <a:gd name="T54" fmla="*/ 0 w 789"/>
                  <a:gd name="T55" fmla="*/ 0 h 134"/>
                  <a:gd name="T56" fmla="*/ 0 w 789"/>
                  <a:gd name="T57" fmla="*/ 0 h 134"/>
                  <a:gd name="T58" fmla="*/ 0 w 789"/>
                  <a:gd name="T59" fmla="*/ 0 h 134"/>
                  <a:gd name="T60" fmla="*/ 0 w 789"/>
                  <a:gd name="T61" fmla="*/ 0 h 134"/>
                  <a:gd name="T62" fmla="*/ 0 w 789"/>
                  <a:gd name="T63" fmla="*/ 0 h 134"/>
                  <a:gd name="T64" fmla="*/ 0 w 789"/>
                  <a:gd name="T65" fmla="*/ 0 h 134"/>
                  <a:gd name="T66" fmla="*/ 0 w 789"/>
                  <a:gd name="T67" fmla="*/ 0 h 134"/>
                  <a:gd name="T68" fmla="*/ 0 w 789"/>
                  <a:gd name="T69" fmla="*/ 0 h 134"/>
                  <a:gd name="T70" fmla="*/ 0 w 789"/>
                  <a:gd name="T71" fmla="*/ 0 h 134"/>
                  <a:gd name="T72" fmla="*/ 0 w 789"/>
                  <a:gd name="T73" fmla="*/ 0 h 134"/>
                  <a:gd name="T74" fmla="*/ 0 w 789"/>
                  <a:gd name="T75" fmla="*/ 0 h 134"/>
                  <a:gd name="T76" fmla="*/ 0 w 789"/>
                  <a:gd name="T77" fmla="*/ 0 h 134"/>
                  <a:gd name="T78" fmla="*/ 0 w 789"/>
                  <a:gd name="T79" fmla="*/ 0 h 134"/>
                  <a:gd name="T80" fmla="*/ 0 w 789"/>
                  <a:gd name="T81" fmla="*/ 0 h 134"/>
                  <a:gd name="T82" fmla="*/ 0 w 789"/>
                  <a:gd name="T83" fmla="*/ 0 h 134"/>
                  <a:gd name="T84" fmla="*/ 0 w 789"/>
                  <a:gd name="T85" fmla="*/ 0 h 134"/>
                  <a:gd name="T86" fmla="*/ 0 w 789"/>
                  <a:gd name="T87" fmla="*/ 0 h 13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89"/>
                  <a:gd name="T133" fmla="*/ 0 h 134"/>
                  <a:gd name="T134" fmla="*/ 789 w 789"/>
                  <a:gd name="T135" fmla="*/ 134 h 13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89" h="134">
                    <a:moveTo>
                      <a:pt x="38" y="0"/>
                    </a:moveTo>
                    <a:lnTo>
                      <a:pt x="30" y="4"/>
                    </a:lnTo>
                    <a:lnTo>
                      <a:pt x="20" y="12"/>
                    </a:lnTo>
                    <a:lnTo>
                      <a:pt x="13" y="18"/>
                    </a:lnTo>
                    <a:lnTo>
                      <a:pt x="7" y="23"/>
                    </a:lnTo>
                    <a:lnTo>
                      <a:pt x="2" y="28"/>
                    </a:lnTo>
                    <a:lnTo>
                      <a:pt x="0" y="34"/>
                    </a:lnTo>
                    <a:lnTo>
                      <a:pt x="45" y="48"/>
                    </a:lnTo>
                    <a:lnTo>
                      <a:pt x="89" y="62"/>
                    </a:lnTo>
                    <a:lnTo>
                      <a:pt x="135" y="74"/>
                    </a:lnTo>
                    <a:lnTo>
                      <a:pt x="184" y="86"/>
                    </a:lnTo>
                    <a:lnTo>
                      <a:pt x="230" y="95"/>
                    </a:lnTo>
                    <a:lnTo>
                      <a:pt x="278" y="103"/>
                    </a:lnTo>
                    <a:lnTo>
                      <a:pt x="326" y="108"/>
                    </a:lnTo>
                    <a:lnTo>
                      <a:pt x="376" y="116"/>
                    </a:lnTo>
                    <a:lnTo>
                      <a:pt x="423" y="120"/>
                    </a:lnTo>
                    <a:lnTo>
                      <a:pt x="474" y="124"/>
                    </a:lnTo>
                    <a:lnTo>
                      <a:pt x="523" y="127"/>
                    </a:lnTo>
                    <a:lnTo>
                      <a:pt x="573" y="129"/>
                    </a:lnTo>
                    <a:lnTo>
                      <a:pt x="623" y="130"/>
                    </a:lnTo>
                    <a:lnTo>
                      <a:pt x="675" y="132"/>
                    </a:lnTo>
                    <a:lnTo>
                      <a:pt x="725" y="133"/>
                    </a:lnTo>
                    <a:lnTo>
                      <a:pt x="777" y="134"/>
                    </a:lnTo>
                    <a:lnTo>
                      <a:pt x="779" y="128"/>
                    </a:lnTo>
                    <a:lnTo>
                      <a:pt x="784" y="120"/>
                    </a:lnTo>
                    <a:lnTo>
                      <a:pt x="786" y="114"/>
                    </a:lnTo>
                    <a:lnTo>
                      <a:pt x="789" y="107"/>
                    </a:lnTo>
                    <a:lnTo>
                      <a:pt x="740" y="102"/>
                    </a:lnTo>
                    <a:lnTo>
                      <a:pt x="693" y="99"/>
                    </a:lnTo>
                    <a:lnTo>
                      <a:pt x="644" y="95"/>
                    </a:lnTo>
                    <a:lnTo>
                      <a:pt x="595" y="92"/>
                    </a:lnTo>
                    <a:lnTo>
                      <a:pt x="545" y="90"/>
                    </a:lnTo>
                    <a:lnTo>
                      <a:pt x="498" y="86"/>
                    </a:lnTo>
                    <a:lnTo>
                      <a:pt x="449" y="82"/>
                    </a:lnTo>
                    <a:lnTo>
                      <a:pt x="402" y="79"/>
                    </a:lnTo>
                    <a:lnTo>
                      <a:pt x="352" y="73"/>
                    </a:lnTo>
                    <a:lnTo>
                      <a:pt x="306" y="68"/>
                    </a:lnTo>
                    <a:lnTo>
                      <a:pt x="259" y="61"/>
                    </a:lnTo>
                    <a:lnTo>
                      <a:pt x="213" y="52"/>
                    </a:lnTo>
                    <a:lnTo>
                      <a:pt x="167" y="43"/>
                    </a:lnTo>
                    <a:lnTo>
                      <a:pt x="124" y="30"/>
                    </a:lnTo>
                    <a:lnTo>
                      <a:pt x="80" y="17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7" name="Freeform 27"/>
              <p:cNvSpPr>
                <a:spLocks/>
              </p:cNvSpPr>
              <p:nvPr/>
            </p:nvSpPr>
            <p:spPr bwMode="auto">
              <a:xfrm>
                <a:off x="2217" y="12455"/>
                <a:ext cx="299" cy="39"/>
              </a:xfrm>
              <a:custGeom>
                <a:avLst/>
                <a:gdLst>
                  <a:gd name="T0" fmla="*/ 0 w 898"/>
                  <a:gd name="T1" fmla="*/ 0 h 119"/>
                  <a:gd name="T2" fmla="*/ 0 w 898"/>
                  <a:gd name="T3" fmla="*/ 0 h 119"/>
                  <a:gd name="T4" fmla="*/ 0 w 898"/>
                  <a:gd name="T5" fmla="*/ 0 h 119"/>
                  <a:gd name="T6" fmla="*/ 0 w 898"/>
                  <a:gd name="T7" fmla="*/ 0 h 119"/>
                  <a:gd name="T8" fmla="*/ 0 w 898"/>
                  <a:gd name="T9" fmla="*/ 0 h 119"/>
                  <a:gd name="T10" fmla="*/ 0 w 898"/>
                  <a:gd name="T11" fmla="*/ 0 h 119"/>
                  <a:gd name="T12" fmla="*/ 0 w 898"/>
                  <a:gd name="T13" fmla="*/ 0 h 119"/>
                  <a:gd name="T14" fmla="*/ 0 w 898"/>
                  <a:gd name="T15" fmla="*/ 0 h 119"/>
                  <a:gd name="T16" fmla="*/ 0 w 898"/>
                  <a:gd name="T17" fmla="*/ 0 h 119"/>
                  <a:gd name="T18" fmla="*/ 0 w 898"/>
                  <a:gd name="T19" fmla="*/ 0 h 119"/>
                  <a:gd name="T20" fmla="*/ 0 w 898"/>
                  <a:gd name="T21" fmla="*/ 0 h 119"/>
                  <a:gd name="T22" fmla="*/ 0 w 898"/>
                  <a:gd name="T23" fmla="*/ 0 h 119"/>
                  <a:gd name="T24" fmla="*/ 0 w 898"/>
                  <a:gd name="T25" fmla="*/ 0 h 119"/>
                  <a:gd name="T26" fmla="*/ 0 w 898"/>
                  <a:gd name="T27" fmla="*/ 0 h 119"/>
                  <a:gd name="T28" fmla="*/ 0 w 898"/>
                  <a:gd name="T29" fmla="*/ 0 h 119"/>
                  <a:gd name="T30" fmla="*/ 0 w 898"/>
                  <a:gd name="T31" fmla="*/ 0 h 119"/>
                  <a:gd name="T32" fmla="*/ 0 w 898"/>
                  <a:gd name="T33" fmla="*/ 0 h 119"/>
                  <a:gd name="T34" fmla="*/ 0 w 898"/>
                  <a:gd name="T35" fmla="*/ 0 h 119"/>
                  <a:gd name="T36" fmla="*/ 0 w 898"/>
                  <a:gd name="T37" fmla="*/ 0 h 119"/>
                  <a:gd name="T38" fmla="*/ 0 w 898"/>
                  <a:gd name="T39" fmla="*/ 0 h 119"/>
                  <a:gd name="T40" fmla="*/ 0 w 898"/>
                  <a:gd name="T41" fmla="*/ 0 h 119"/>
                  <a:gd name="T42" fmla="*/ 0 w 898"/>
                  <a:gd name="T43" fmla="*/ 0 h 119"/>
                  <a:gd name="T44" fmla="*/ 0 w 898"/>
                  <a:gd name="T45" fmla="*/ 0 h 119"/>
                  <a:gd name="T46" fmla="*/ 0 w 898"/>
                  <a:gd name="T47" fmla="*/ 0 h 119"/>
                  <a:gd name="T48" fmla="*/ 0 w 898"/>
                  <a:gd name="T49" fmla="*/ 0 h 119"/>
                  <a:gd name="T50" fmla="*/ 0 w 898"/>
                  <a:gd name="T51" fmla="*/ 0 h 119"/>
                  <a:gd name="T52" fmla="*/ 0 w 898"/>
                  <a:gd name="T53" fmla="*/ 0 h 119"/>
                  <a:gd name="T54" fmla="*/ 0 w 898"/>
                  <a:gd name="T55" fmla="*/ 0 h 119"/>
                  <a:gd name="T56" fmla="*/ 0 w 898"/>
                  <a:gd name="T57" fmla="*/ 0 h 119"/>
                  <a:gd name="T58" fmla="*/ 0 w 898"/>
                  <a:gd name="T59" fmla="*/ 0 h 119"/>
                  <a:gd name="T60" fmla="*/ 0 w 898"/>
                  <a:gd name="T61" fmla="*/ 0 h 119"/>
                  <a:gd name="T62" fmla="*/ 0 w 898"/>
                  <a:gd name="T63" fmla="*/ 0 h 119"/>
                  <a:gd name="T64" fmla="*/ 0 w 898"/>
                  <a:gd name="T65" fmla="*/ 0 h 119"/>
                  <a:gd name="T66" fmla="*/ 0 w 898"/>
                  <a:gd name="T67" fmla="*/ 0 h 119"/>
                  <a:gd name="T68" fmla="*/ 0 w 898"/>
                  <a:gd name="T69" fmla="*/ 0 h 119"/>
                  <a:gd name="T70" fmla="*/ 0 w 898"/>
                  <a:gd name="T71" fmla="*/ 0 h 119"/>
                  <a:gd name="T72" fmla="*/ 0 w 898"/>
                  <a:gd name="T73" fmla="*/ 0 h 119"/>
                  <a:gd name="T74" fmla="*/ 0 w 898"/>
                  <a:gd name="T75" fmla="*/ 0 h 119"/>
                  <a:gd name="T76" fmla="*/ 0 w 898"/>
                  <a:gd name="T77" fmla="*/ 0 h 119"/>
                  <a:gd name="T78" fmla="*/ 0 w 898"/>
                  <a:gd name="T79" fmla="*/ 0 h 119"/>
                  <a:gd name="T80" fmla="*/ 0 w 898"/>
                  <a:gd name="T81" fmla="*/ 0 h 119"/>
                  <a:gd name="T82" fmla="*/ 0 w 898"/>
                  <a:gd name="T83" fmla="*/ 0 h 119"/>
                  <a:gd name="T84" fmla="*/ 0 w 898"/>
                  <a:gd name="T85" fmla="*/ 0 h 119"/>
                  <a:gd name="T86" fmla="*/ 0 w 898"/>
                  <a:gd name="T87" fmla="*/ 0 h 119"/>
                  <a:gd name="T88" fmla="*/ 0 w 898"/>
                  <a:gd name="T89" fmla="*/ 0 h 119"/>
                  <a:gd name="T90" fmla="*/ 0 w 898"/>
                  <a:gd name="T91" fmla="*/ 0 h 119"/>
                  <a:gd name="T92" fmla="*/ 0 w 898"/>
                  <a:gd name="T93" fmla="*/ 0 h 119"/>
                  <a:gd name="T94" fmla="*/ 0 w 898"/>
                  <a:gd name="T95" fmla="*/ 0 h 119"/>
                  <a:gd name="T96" fmla="*/ 0 w 898"/>
                  <a:gd name="T97" fmla="*/ 0 h 119"/>
                  <a:gd name="T98" fmla="*/ 0 w 898"/>
                  <a:gd name="T99" fmla="*/ 0 h 119"/>
                  <a:gd name="T100" fmla="*/ 0 w 898"/>
                  <a:gd name="T101" fmla="*/ 0 h 119"/>
                  <a:gd name="T102" fmla="*/ 0 w 898"/>
                  <a:gd name="T103" fmla="*/ 0 h 119"/>
                  <a:gd name="T104" fmla="*/ 0 w 898"/>
                  <a:gd name="T105" fmla="*/ 0 h 119"/>
                  <a:gd name="T106" fmla="*/ 0 w 898"/>
                  <a:gd name="T107" fmla="*/ 0 h 119"/>
                  <a:gd name="T108" fmla="*/ 0 w 898"/>
                  <a:gd name="T109" fmla="*/ 0 h 119"/>
                  <a:gd name="T110" fmla="*/ 0 w 898"/>
                  <a:gd name="T111" fmla="*/ 0 h 119"/>
                  <a:gd name="T112" fmla="*/ 0 w 898"/>
                  <a:gd name="T113" fmla="*/ 0 h 119"/>
                  <a:gd name="T114" fmla="*/ 0 w 898"/>
                  <a:gd name="T115" fmla="*/ 0 h 119"/>
                  <a:gd name="T116" fmla="*/ 0 w 898"/>
                  <a:gd name="T117" fmla="*/ 0 h 119"/>
                  <a:gd name="T118" fmla="*/ 0 w 898"/>
                  <a:gd name="T119" fmla="*/ 0 h 119"/>
                  <a:gd name="T120" fmla="*/ 0 w 898"/>
                  <a:gd name="T121" fmla="*/ 0 h 119"/>
                  <a:gd name="T122" fmla="*/ 0 w 898"/>
                  <a:gd name="T123" fmla="*/ 0 h 11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98"/>
                  <a:gd name="T187" fmla="*/ 0 h 119"/>
                  <a:gd name="T188" fmla="*/ 898 w 898"/>
                  <a:gd name="T189" fmla="*/ 119 h 11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98" h="119">
                    <a:moveTo>
                      <a:pt x="45" y="0"/>
                    </a:moveTo>
                    <a:lnTo>
                      <a:pt x="35" y="1"/>
                    </a:lnTo>
                    <a:lnTo>
                      <a:pt x="21" y="9"/>
                    </a:lnTo>
                    <a:lnTo>
                      <a:pt x="7" y="17"/>
                    </a:lnTo>
                    <a:lnTo>
                      <a:pt x="0" y="26"/>
                    </a:lnTo>
                    <a:lnTo>
                      <a:pt x="15" y="29"/>
                    </a:lnTo>
                    <a:lnTo>
                      <a:pt x="32" y="33"/>
                    </a:lnTo>
                    <a:lnTo>
                      <a:pt x="49" y="35"/>
                    </a:lnTo>
                    <a:lnTo>
                      <a:pt x="67" y="40"/>
                    </a:lnTo>
                    <a:lnTo>
                      <a:pt x="83" y="40"/>
                    </a:lnTo>
                    <a:lnTo>
                      <a:pt x="102" y="41"/>
                    </a:lnTo>
                    <a:lnTo>
                      <a:pt x="118" y="42"/>
                    </a:lnTo>
                    <a:lnTo>
                      <a:pt x="139" y="44"/>
                    </a:lnTo>
                    <a:lnTo>
                      <a:pt x="156" y="44"/>
                    </a:lnTo>
                    <a:lnTo>
                      <a:pt x="174" y="45"/>
                    </a:lnTo>
                    <a:lnTo>
                      <a:pt x="192" y="46"/>
                    </a:lnTo>
                    <a:lnTo>
                      <a:pt x="211" y="49"/>
                    </a:lnTo>
                    <a:lnTo>
                      <a:pt x="227" y="49"/>
                    </a:lnTo>
                    <a:lnTo>
                      <a:pt x="245" y="53"/>
                    </a:lnTo>
                    <a:lnTo>
                      <a:pt x="263" y="54"/>
                    </a:lnTo>
                    <a:lnTo>
                      <a:pt x="282" y="59"/>
                    </a:lnTo>
                    <a:lnTo>
                      <a:pt x="317" y="60"/>
                    </a:lnTo>
                    <a:lnTo>
                      <a:pt x="355" y="63"/>
                    </a:lnTo>
                    <a:lnTo>
                      <a:pt x="391" y="64"/>
                    </a:lnTo>
                    <a:lnTo>
                      <a:pt x="428" y="68"/>
                    </a:lnTo>
                    <a:lnTo>
                      <a:pt x="466" y="70"/>
                    </a:lnTo>
                    <a:lnTo>
                      <a:pt x="501" y="72"/>
                    </a:lnTo>
                    <a:lnTo>
                      <a:pt x="538" y="75"/>
                    </a:lnTo>
                    <a:lnTo>
                      <a:pt x="574" y="78"/>
                    </a:lnTo>
                    <a:lnTo>
                      <a:pt x="609" y="83"/>
                    </a:lnTo>
                    <a:lnTo>
                      <a:pt x="645" y="85"/>
                    </a:lnTo>
                    <a:lnTo>
                      <a:pt x="681" y="89"/>
                    </a:lnTo>
                    <a:lnTo>
                      <a:pt x="716" y="96"/>
                    </a:lnTo>
                    <a:lnTo>
                      <a:pt x="752" y="100"/>
                    </a:lnTo>
                    <a:lnTo>
                      <a:pt x="787" y="105"/>
                    </a:lnTo>
                    <a:lnTo>
                      <a:pt x="823" y="112"/>
                    </a:lnTo>
                    <a:lnTo>
                      <a:pt x="858" y="119"/>
                    </a:lnTo>
                    <a:lnTo>
                      <a:pt x="869" y="114"/>
                    </a:lnTo>
                    <a:lnTo>
                      <a:pt x="880" y="112"/>
                    </a:lnTo>
                    <a:lnTo>
                      <a:pt x="888" y="108"/>
                    </a:lnTo>
                    <a:lnTo>
                      <a:pt x="898" y="105"/>
                    </a:lnTo>
                    <a:lnTo>
                      <a:pt x="891" y="99"/>
                    </a:lnTo>
                    <a:lnTo>
                      <a:pt x="887" y="92"/>
                    </a:lnTo>
                    <a:lnTo>
                      <a:pt x="877" y="87"/>
                    </a:lnTo>
                    <a:lnTo>
                      <a:pt x="869" y="82"/>
                    </a:lnTo>
                    <a:lnTo>
                      <a:pt x="819" y="71"/>
                    </a:lnTo>
                    <a:lnTo>
                      <a:pt x="769" y="63"/>
                    </a:lnTo>
                    <a:lnTo>
                      <a:pt x="716" y="57"/>
                    </a:lnTo>
                    <a:lnTo>
                      <a:pt x="666" y="50"/>
                    </a:lnTo>
                    <a:lnTo>
                      <a:pt x="613" y="44"/>
                    </a:lnTo>
                    <a:lnTo>
                      <a:pt x="563" y="40"/>
                    </a:lnTo>
                    <a:lnTo>
                      <a:pt x="510" y="34"/>
                    </a:lnTo>
                    <a:lnTo>
                      <a:pt x="460" y="32"/>
                    </a:lnTo>
                    <a:lnTo>
                      <a:pt x="409" y="27"/>
                    </a:lnTo>
                    <a:lnTo>
                      <a:pt x="356" y="22"/>
                    </a:lnTo>
                    <a:lnTo>
                      <a:pt x="303" y="19"/>
                    </a:lnTo>
                    <a:lnTo>
                      <a:pt x="252" y="15"/>
                    </a:lnTo>
                    <a:lnTo>
                      <a:pt x="199" y="10"/>
                    </a:lnTo>
                    <a:lnTo>
                      <a:pt x="147" y="7"/>
                    </a:lnTo>
                    <a:lnTo>
                      <a:pt x="95" y="3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6AB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8" name="Freeform 28"/>
              <p:cNvSpPr>
                <a:spLocks/>
              </p:cNvSpPr>
              <p:nvPr/>
            </p:nvSpPr>
            <p:spPr bwMode="auto">
              <a:xfrm>
                <a:off x="2160" y="12443"/>
                <a:ext cx="357" cy="42"/>
              </a:xfrm>
              <a:custGeom>
                <a:avLst/>
                <a:gdLst>
                  <a:gd name="T0" fmla="*/ 0 w 1072"/>
                  <a:gd name="T1" fmla="*/ 0 h 128"/>
                  <a:gd name="T2" fmla="*/ 0 w 1072"/>
                  <a:gd name="T3" fmla="*/ 0 h 128"/>
                  <a:gd name="T4" fmla="*/ 0 w 1072"/>
                  <a:gd name="T5" fmla="*/ 0 h 128"/>
                  <a:gd name="T6" fmla="*/ 0 w 1072"/>
                  <a:gd name="T7" fmla="*/ 0 h 128"/>
                  <a:gd name="T8" fmla="*/ 0 w 1072"/>
                  <a:gd name="T9" fmla="*/ 0 h 128"/>
                  <a:gd name="T10" fmla="*/ 0 w 1072"/>
                  <a:gd name="T11" fmla="*/ 0 h 128"/>
                  <a:gd name="T12" fmla="*/ 0 w 1072"/>
                  <a:gd name="T13" fmla="*/ 0 h 128"/>
                  <a:gd name="T14" fmla="*/ 0 w 1072"/>
                  <a:gd name="T15" fmla="*/ 0 h 128"/>
                  <a:gd name="T16" fmla="*/ 0 w 1072"/>
                  <a:gd name="T17" fmla="*/ 0 h 128"/>
                  <a:gd name="T18" fmla="*/ 0 w 1072"/>
                  <a:gd name="T19" fmla="*/ 0 h 128"/>
                  <a:gd name="T20" fmla="*/ 0 w 1072"/>
                  <a:gd name="T21" fmla="*/ 0 h 128"/>
                  <a:gd name="T22" fmla="*/ 0 w 1072"/>
                  <a:gd name="T23" fmla="*/ 0 h 128"/>
                  <a:gd name="T24" fmla="*/ 0 w 1072"/>
                  <a:gd name="T25" fmla="*/ 0 h 128"/>
                  <a:gd name="T26" fmla="*/ 0 w 1072"/>
                  <a:gd name="T27" fmla="*/ 0 h 128"/>
                  <a:gd name="T28" fmla="*/ 0 w 1072"/>
                  <a:gd name="T29" fmla="*/ 0 h 128"/>
                  <a:gd name="T30" fmla="*/ 0 w 1072"/>
                  <a:gd name="T31" fmla="*/ 0 h 128"/>
                  <a:gd name="T32" fmla="*/ 0 w 1072"/>
                  <a:gd name="T33" fmla="*/ 0 h 128"/>
                  <a:gd name="T34" fmla="*/ 0 w 1072"/>
                  <a:gd name="T35" fmla="*/ 0 h 128"/>
                  <a:gd name="T36" fmla="*/ 0 w 1072"/>
                  <a:gd name="T37" fmla="*/ 0 h 128"/>
                  <a:gd name="T38" fmla="*/ 0 w 1072"/>
                  <a:gd name="T39" fmla="*/ 0 h 128"/>
                  <a:gd name="T40" fmla="*/ 0 w 1072"/>
                  <a:gd name="T41" fmla="*/ 0 h 128"/>
                  <a:gd name="T42" fmla="*/ 0 w 1072"/>
                  <a:gd name="T43" fmla="*/ 0 h 128"/>
                  <a:gd name="T44" fmla="*/ 0 w 1072"/>
                  <a:gd name="T45" fmla="*/ 0 h 128"/>
                  <a:gd name="T46" fmla="*/ 0 w 1072"/>
                  <a:gd name="T47" fmla="*/ 0 h 128"/>
                  <a:gd name="T48" fmla="*/ 0 w 1072"/>
                  <a:gd name="T49" fmla="*/ 0 h 128"/>
                  <a:gd name="T50" fmla="*/ 0 w 1072"/>
                  <a:gd name="T51" fmla="*/ 0 h 128"/>
                  <a:gd name="T52" fmla="*/ 0 w 1072"/>
                  <a:gd name="T53" fmla="*/ 0 h 128"/>
                  <a:gd name="T54" fmla="*/ 0 w 1072"/>
                  <a:gd name="T55" fmla="*/ 0 h 128"/>
                  <a:gd name="T56" fmla="*/ 0 w 1072"/>
                  <a:gd name="T57" fmla="*/ 0 h 128"/>
                  <a:gd name="T58" fmla="*/ 0 w 1072"/>
                  <a:gd name="T59" fmla="*/ 0 h 128"/>
                  <a:gd name="T60" fmla="*/ 0 w 1072"/>
                  <a:gd name="T61" fmla="*/ 0 h 128"/>
                  <a:gd name="T62" fmla="*/ 0 w 1072"/>
                  <a:gd name="T63" fmla="*/ 0 h 128"/>
                  <a:gd name="T64" fmla="*/ 0 w 1072"/>
                  <a:gd name="T65" fmla="*/ 0 h 128"/>
                  <a:gd name="T66" fmla="*/ 0 w 1072"/>
                  <a:gd name="T67" fmla="*/ 0 h 128"/>
                  <a:gd name="T68" fmla="*/ 0 w 1072"/>
                  <a:gd name="T69" fmla="*/ 0 h 128"/>
                  <a:gd name="T70" fmla="*/ 0 w 1072"/>
                  <a:gd name="T71" fmla="*/ 0 h 128"/>
                  <a:gd name="T72" fmla="*/ 0 w 1072"/>
                  <a:gd name="T73" fmla="*/ 0 h 128"/>
                  <a:gd name="T74" fmla="*/ 0 w 1072"/>
                  <a:gd name="T75" fmla="*/ 0 h 128"/>
                  <a:gd name="T76" fmla="*/ 0 w 1072"/>
                  <a:gd name="T77" fmla="*/ 0 h 128"/>
                  <a:gd name="T78" fmla="*/ 0 w 1072"/>
                  <a:gd name="T79" fmla="*/ 0 h 12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072"/>
                  <a:gd name="T121" fmla="*/ 0 h 128"/>
                  <a:gd name="T122" fmla="*/ 1072 w 1072"/>
                  <a:gd name="T123" fmla="*/ 128 h 12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072" h="128">
                    <a:moveTo>
                      <a:pt x="1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10" y="9"/>
                    </a:lnTo>
                    <a:lnTo>
                      <a:pt x="17" y="15"/>
                    </a:lnTo>
                    <a:lnTo>
                      <a:pt x="24" y="22"/>
                    </a:lnTo>
                    <a:lnTo>
                      <a:pt x="31" y="28"/>
                    </a:lnTo>
                    <a:lnTo>
                      <a:pt x="33" y="32"/>
                    </a:lnTo>
                    <a:lnTo>
                      <a:pt x="33" y="38"/>
                    </a:lnTo>
                    <a:lnTo>
                      <a:pt x="64" y="44"/>
                    </a:lnTo>
                    <a:lnTo>
                      <a:pt x="95" y="50"/>
                    </a:lnTo>
                    <a:lnTo>
                      <a:pt x="127" y="53"/>
                    </a:lnTo>
                    <a:lnTo>
                      <a:pt x="159" y="57"/>
                    </a:lnTo>
                    <a:lnTo>
                      <a:pt x="188" y="58"/>
                    </a:lnTo>
                    <a:lnTo>
                      <a:pt x="222" y="60"/>
                    </a:lnTo>
                    <a:lnTo>
                      <a:pt x="254" y="62"/>
                    </a:lnTo>
                    <a:lnTo>
                      <a:pt x="289" y="63"/>
                    </a:lnTo>
                    <a:lnTo>
                      <a:pt x="321" y="63"/>
                    </a:lnTo>
                    <a:lnTo>
                      <a:pt x="355" y="64"/>
                    </a:lnTo>
                    <a:lnTo>
                      <a:pt x="387" y="64"/>
                    </a:lnTo>
                    <a:lnTo>
                      <a:pt x="421" y="68"/>
                    </a:lnTo>
                    <a:lnTo>
                      <a:pt x="453" y="69"/>
                    </a:lnTo>
                    <a:lnTo>
                      <a:pt x="485" y="71"/>
                    </a:lnTo>
                    <a:lnTo>
                      <a:pt x="517" y="76"/>
                    </a:lnTo>
                    <a:lnTo>
                      <a:pt x="549" y="83"/>
                    </a:lnTo>
                    <a:lnTo>
                      <a:pt x="580" y="83"/>
                    </a:lnTo>
                    <a:lnTo>
                      <a:pt x="609" y="85"/>
                    </a:lnTo>
                    <a:lnTo>
                      <a:pt x="640" y="87"/>
                    </a:lnTo>
                    <a:lnTo>
                      <a:pt x="670" y="90"/>
                    </a:lnTo>
                    <a:lnTo>
                      <a:pt x="699" y="93"/>
                    </a:lnTo>
                    <a:lnTo>
                      <a:pt x="729" y="98"/>
                    </a:lnTo>
                    <a:lnTo>
                      <a:pt x="758" y="101"/>
                    </a:lnTo>
                    <a:lnTo>
                      <a:pt x="790" y="107"/>
                    </a:lnTo>
                    <a:lnTo>
                      <a:pt x="819" y="111"/>
                    </a:lnTo>
                    <a:lnTo>
                      <a:pt x="847" y="114"/>
                    </a:lnTo>
                    <a:lnTo>
                      <a:pt x="877" y="119"/>
                    </a:lnTo>
                    <a:lnTo>
                      <a:pt x="908" y="123"/>
                    </a:lnTo>
                    <a:lnTo>
                      <a:pt x="938" y="125"/>
                    </a:lnTo>
                    <a:lnTo>
                      <a:pt x="968" y="128"/>
                    </a:lnTo>
                    <a:lnTo>
                      <a:pt x="1000" y="128"/>
                    </a:lnTo>
                    <a:lnTo>
                      <a:pt x="1034" y="128"/>
                    </a:lnTo>
                    <a:lnTo>
                      <a:pt x="1037" y="125"/>
                    </a:lnTo>
                    <a:lnTo>
                      <a:pt x="1044" y="119"/>
                    </a:lnTo>
                    <a:lnTo>
                      <a:pt x="1051" y="112"/>
                    </a:lnTo>
                    <a:lnTo>
                      <a:pt x="1059" y="106"/>
                    </a:lnTo>
                    <a:lnTo>
                      <a:pt x="1064" y="98"/>
                    </a:lnTo>
                    <a:lnTo>
                      <a:pt x="1069" y="90"/>
                    </a:lnTo>
                    <a:lnTo>
                      <a:pt x="1072" y="83"/>
                    </a:lnTo>
                    <a:lnTo>
                      <a:pt x="1072" y="80"/>
                    </a:lnTo>
                    <a:lnTo>
                      <a:pt x="1012" y="76"/>
                    </a:lnTo>
                    <a:lnTo>
                      <a:pt x="951" y="73"/>
                    </a:lnTo>
                    <a:lnTo>
                      <a:pt x="891" y="70"/>
                    </a:lnTo>
                    <a:lnTo>
                      <a:pt x="830" y="68"/>
                    </a:lnTo>
                    <a:lnTo>
                      <a:pt x="769" y="63"/>
                    </a:lnTo>
                    <a:lnTo>
                      <a:pt x="709" y="58"/>
                    </a:lnTo>
                    <a:lnTo>
                      <a:pt x="648" y="55"/>
                    </a:lnTo>
                    <a:lnTo>
                      <a:pt x="588" y="51"/>
                    </a:lnTo>
                    <a:lnTo>
                      <a:pt x="526" y="45"/>
                    </a:lnTo>
                    <a:lnTo>
                      <a:pt x="464" y="42"/>
                    </a:lnTo>
                    <a:lnTo>
                      <a:pt x="405" y="37"/>
                    </a:lnTo>
                    <a:lnTo>
                      <a:pt x="343" y="31"/>
                    </a:lnTo>
                    <a:lnTo>
                      <a:pt x="282" y="25"/>
                    </a:lnTo>
                    <a:lnTo>
                      <a:pt x="224" y="19"/>
                    </a:lnTo>
                    <a:lnTo>
                      <a:pt x="163" y="15"/>
                    </a:lnTo>
                    <a:lnTo>
                      <a:pt x="104" y="11"/>
                    </a:lnTo>
                    <a:lnTo>
                      <a:pt x="99" y="9"/>
                    </a:lnTo>
                    <a:lnTo>
                      <a:pt x="95" y="8"/>
                    </a:lnTo>
                    <a:lnTo>
                      <a:pt x="89" y="6"/>
                    </a:lnTo>
                    <a:lnTo>
                      <a:pt x="82" y="6"/>
                    </a:lnTo>
                    <a:lnTo>
                      <a:pt x="72" y="6"/>
                    </a:lnTo>
                    <a:lnTo>
                      <a:pt x="65" y="5"/>
                    </a:lnTo>
                    <a:lnTo>
                      <a:pt x="56" y="3"/>
                    </a:lnTo>
                    <a:lnTo>
                      <a:pt x="49" y="3"/>
                    </a:lnTo>
                    <a:lnTo>
                      <a:pt x="39" y="2"/>
                    </a:lnTo>
                    <a:lnTo>
                      <a:pt x="28" y="2"/>
                    </a:lnTo>
                    <a:lnTo>
                      <a:pt x="22" y="1"/>
                    </a:lnTo>
                    <a:lnTo>
                      <a:pt x="15" y="1"/>
                    </a:lnTo>
                    <a:lnTo>
                      <a:pt x="4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49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69" name="Freeform 29"/>
              <p:cNvSpPr>
                <a:spLocks/>
              </p:cNvSpPr>
              <p:nvPr/>
            </p:nvSpPr>
            <p:spPr bwMode="auto">
              <a:xfrm>
                <a:off x="1876" y="12409"/>
                <a:ext cx="314" cy="54"/>
              </a:xfrm>
              <a:custGeom>
                <a:avLst/>
                <a:gdLst>
                  <a:gd name="T0" fmla="*/ 0 w 944"/>
                  <a:gd name="T1" fmla="*/ 0 h 162"/>
                  <a:gd name="T2" fmla="*/ 0 w 944"/>
                  <a:gd name="T3" fmla="*/ 0 h 162"/>
                  <a:gd name="T4" fmla="*/ 0 w 944"/>
                  <a:gd name="T5" fmla="*/ 0 h 162"/>
                  <a:gd name="T6" fmla="*/ 0 w 944"/>
                  <a:gd name="T7" fmla="*/ 0 h 162"/>
                  <a:gd name="T8" fmla="*/ 0 w 944"/>
                  <a:gd name="T9" fmla="*/ 0 h 162"/>
                  <a:gd name="T10" fmla="*/ 0 w 944"/>
                  <a:gd name="T11" fmla="*/ 0 h 162"/>
                  <a:gd name="T12" fmla="*/ 0 w 944"/>
                  <a:gd name="T13" fmla="*/ 0 h 162"/>
                  <a:gd name="T14" fmla="*/ 0 w 944"/>
                  <a:gd name="T15" fmla="*/ 0 h 162"/>
                  <a:gd name="T16" fmla="*/ 0 w 944"/>
                  <a:gd name="T17" fmla="*/ 0 h 162"/>
                  <a:gd name="T18" fmla="*/ 0 w 944"/>
                  <a:gd name="T19" fmla="*/ 0 h 162"/>
                  <a:gd name="T20" fmla="*/ 0 w 944"/>
                  <a:gd name="T21" fmla="*/ 0 h 162"/>
                  <a:gd name="T22" fmla="*/ 0 w 944"/>
                  <a:gd name="T23" fmla="*/ 0 h 162"/>
                  <a:gd name="T24" fmla="*/ 0 w 944"/>
                  <a:gd name="T25" fmla="*/ 0 h 162"/>
                  <a:gd name="T26" fmla="*/ 0 w 944"/>
                  <a:gd name="T27" fmla="*/ 0 h 162"/>
                  <a:gd name="T28" fmla="*/ 0 w 944"/>
                  <a:gd name="T29" fmla="*/ 0 h 162"/>
                  <a:gd name="T30" fmla="*/ 0 w 944"/>
                  <a:gd name="T31" fmla="*/ 0 h 162"/>
                  <a:gd name="T32" fmla="*/ 0 w 944"/>
                  <a:gd name="T33" fmla="*/ 0 h 162"/>
                  <a:gd name="T34" fmla="*/ 0 w 944"/>
                  <a:gd name="T35" fmla="*/ 0 h 162"/>
                  <a:gd name="T36" fmla="*/ 0 w 944"/>
                  <a:gd name="T37" fmla="*/ 0 h 162"/>
                  <a:gd name="T38" fmla="*/ 0 w 944"/>
                  <a:gd name="T39" fmla="*/ 0 h 162"/>
                  <a:gd name="T40" fmla="*/ 0 w 944"/>
                  <a:gd name="T41" fmla="*/ 0 h 162"/>
                  <a:gd name="T42" fmla="*/ 0 w 944"/>
                  <a:gd name="T43" fmla="*/ 0 h 162"/>
                  <a:gd name="T44" fmla="*/ 0 w 944"/>
                  <a:gd name="T45" fmla="*/ 0 h 162"/>
                  <a:gd name="T46" fmla="*/ 0 w 944"/>
                  <a:gd name="T47" fmla="*/ 0 h 162"/>
                  <a:gd name="T48" fmla="*/ 0 w 944"/>
                  <a:gd name="T49" fmla="*/ 0 h 162"/>
                  <a:gd name="T50" fmla="*/ 0 w 944"/>
                  <a:gd name="T51" fmla="*/ 0 h 162"/>
                  <a:gd name="T52" fmla="*/ 0 w 944"/>
                  <a:gd name="T53" fmla="*/ 0 h 162"/>
                  <a:gd name="T54" fmla="*/ 0 w 944"/>
                  <a:gd name="T55" fmla="*/ 0 h 162"/>
                  <a:gd name="T56" fmla="*/ 0 w 944"/>
                  <a:gd name="T57" fmla="*/ 0 h 162"/>
                  <a:gd name="T58" fmla="*/ 0 w 944"/>
                  <a:gd name="T59" fmla="*/ 0 h 162"/>
                  <a:gd name="T60" fmla="*/ 0 w 944"/>
                  <a:gd name="T61" fmla="*/ 0 h 162"/>
                  <a:gd name="T62" fmla="*/ 0 w 944"/>
                  <a:gd name="T63" fmla="*/ 0 h 162"/>
                  <a:gd name="T64" fmla="*/ 0 w 944"/>
                  <a:gd name="T65" fmla="*/ 0 h 162"/>
                  <a:gd name="T66" fmla="*/ 0 w 944"/>
                  <a:gd name="T67" fmla="*/ 0 h 162"/>
                  <a:gd name="T68" fmla="*/ 0 w 944"/>
                  <a:gd name="T69" fmla="*/ 0 h 162"/>
                  <a:gd name="T70" fmla="*/ 0 w 944"/>
                  <a:gd name="T71" fmla="*/ 0 h 162"/>
                  <a:gd name="T72" fmla="*/ 0 w 944"/>
                  <a:gd name="T73" fmla="*/ 0 h 16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44"/>
                  <a:gd name="T112" fmla="*/ 0 h 162"/>
                  <a:gd name="T113" fmla="*/ 944 w 944"/>
                  <a:gd name="T114" fmla="*/ 162 h 16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44" h="162">
                    <a:moveTo>
                      <a:pt x="254" y="1"/>
                    </a:moveTo>
                    <a:lnTo>
                      <a:pt x="235" y="1"/>
                    </a:lnTo>
                    <a:lnTo>
                      <a:pt x="221" y="1"/>
                    </a:lnTo>
                    <a:lnTo>
                      <a:pt x="201" y="1"/>
                    </a:lnTo>
                    <a:lnTo>
                      <a:pt x="186" y="1"/>
                    </a:lnTo>
                    <a:lnTo>
                      <a:pt x="169" y="0"/>
                    </a:lnTo>
                    <a:lnTo>
                      <a:pt x="153" y="0"/>
                    </a:lnTo>
                    <a:lnTo>
                      <a:pt x="136" y="0"/>
                    </a:lnTo>
                    <a:lnTo>
                      <a:pt x="121" y="0"/>
                    </a:lnTo>
                    <a:lnTo>
                      <a:pt x="104" y="0"/>
                    </a:lnTo>
                    <a:lnTo>
                      <a:pt x="89" y="0"/>
                    </a:lnTo>
                    <a:lnTo>
                      <a:pt x="72" y="0"/>
                    </a:lnTo>
                    <a:lnTo>
                      <a:pt x="57" y="3"/>
                    </a:lnTo>
                    <a:lnTo>
                      <a:pt x="42" y="6"/>
                    </a:lnTo>
                    <a:lnTo>
                      <a:pt x="26" y="9"/>
                    </a:lnTo>
                    <a:lnTo>
                      <a:pt x="11" y="16"/>
                    </a:lnTo>
                    <a:lnTo>
                      <a:pt x="0" y="22"/>
                    </a:lnTo>
                    <a:lnTo>
                      <a:pt x="0" y="31"/>
                    </a:lnTo>
                    <a:lnTo>
                      <a:pt x="0" y="40"/>
                    </a:lnTo>
                    <a:lnTo>
                      <a:pt x="1" y="49"/>
                    </a:lnTo>
                    <a:lnTo>
                      <a:pt x="3" y="59"/>
                    </a:lnTo>
                    <a:lnTo>
                      <a:pt x="60" y="59"/>
                    </a:lnTo>
                    <a:lnTo>
                      <a:pt x="119" y="62"/>
                    </a:lnTo>
                    <a:lnTo>
                      <a:pt x="176" y="64"/>
                    </a:lnTo>
                    <a:lnTo>
                      <a:pt x="233" y="71"/>
                    </a:lnTo>
                    <a:lnTo>
                      <a:pt x="289" y="76"/>
                    </a:lnTo>
                    <a:lnTo>
                      <a:pt x="345" y="84"/>
                    </a:lnTo>
                    <a:lnTo>
                      <a:pt x="400" y="92"/>
                    </a:lnTo>
                    <a:lnTo>
                      <a:pt x="457" y="101"/>
                    </a:lnTo>
                    <a:lnTo>
                      <a:pt x="511" y="109"/>
                    </a:lnTo>
                    <a:lnTo>
                      <a:pt x="567" y="118"/>
                    </a:lnTo>
                    <a:lnTo>
                      <a:pt x="623" y="126"/>
                    </a:lnTo>
                    <a:lnTo>
                      <a:pt x="680" y="136"/>
                    </a:lnTo>
                    <a:lnTo>
                      <a:pt x="735" y="142"/>
                    </a:lnTo>
                    <a:lnTo>
                      <a:pt x="791" y="150"/>
                    </a:lnTo>
                    <a:lnTo>
                      <a:pt x="848" y="155"/>
                    </a:lnTo>
                    <a:lnTo>
                      <a:pt x="908" y="162"/>
                    </a:lnTo>
                    <a:lnTo>
                      <a:pt x="916" y="155"/>
                    </a:lnTo>
                    <a:lnTo>
                      <a:pt x="924" y="150"/>
                    </a:lnTo>
                    <a:lnTo>
                      <a:pt x="934" y="145"/>
                    </a:lnTo>
                    <a:lnTo>
                      <a:pt x="944" y="142"/>
                    </a:lnTo>
                    <a:lnTo>
                      <a:pt x="933" y="127"/>
                    </a:lnTo>
                    <a:lnTo>
                      <a:pt x="919" y="115"/>
                    </a:lnTo>
                    <a:lnTo>
                      <a:pt x="903" y="106"/>
                    </a:lnTo>
                    <a:lnTo>
                      <a:pt x="891" y="100"/>
                    </a:lnTo>
                    <a:lnTo>
                      <a:pt x="874" y="95"/>
                    </a:lnTo>
                    <a:lnTo>
                      <a:pt x="855" y="89"/>
                    </a:lnTo>
                    <a:lnTo>
                      <a:pt x="835" y="87"/>
                    </a:lnTo>
                    <a:lnTo>
                      <a:pt x="819" y="85"/>
                    </a:lnTo>
                    <a:lnTo>
                      <a:pt x="796" y="82"/>
                    </a:lnTo>
                    <a:lnTo>
                      <a:pt x="776" y="82"/>
                    </a:lnTo>
                    <a:lnTo>
                      <a:pt x="756" y="78"/>
                    </a:lnTo>
                    <a:lnTo>
                      <a:pt x="735" y="76"/>
                    </a:lnTo>
                    <a:lnTo>
                      <a:pt x="717" y="72"/>
                    </a:lnTo>
                    <a:lnTo>
                      <a:pt x="696" y="70"/>
                    </a:lnTo>
                    <a:lnTo>
                      <a:pt x="680" y="64"/>
                    </a:lnTo>
                    <a:lnTo>
                      <a:pt x="663" y="59"/>
                    </a:lnTo>
                    <a:lnTo>
                      <a:pt x="638" y="52"/>
                    </a:lnTo>
                    <a:lnTo>
                      <a:pt x="613" y="49"/>
                    </a:lnTo>
                    <a:lnTo>
                      <a:pt x="585" y="44"/>
                    </a:lnTo>
                    <a:lnTo>
                      <a:pt x="560" y="40"/>
                    </a:lnTo>
                    <a:lnTo>
                      <a:pt x="535" y="35"/>
                    </a:lnTo>
                    <a:lnTo>
                      <a:pt x="509" y="33"/>
                    </a:lnTo>
                    <a:lnTo>
                      <a:pt x="484" y="29"/>
                    </a:lnTo>
                    <a:lnTo>
                      <a:pt x="457" y="27"/>
                    </a:lnTo>
                    <a:lnTo>
                      <a:pt x="431" y="22"/>
                    </a:lnTo>
                    <a:lnTo>
                      <a:pt x="406" y="20"/>
                    </a:lnTo>
                    <a:lnTo>
                      <a:pt x="381" y="16"/>
                    </a:lnTo>
                    <a:lnTo>
                      <a:pt x="354" y="14"/>
                    </a:lnTo>
                    <a:lnTo>
                      <a:pt x="328" y="9"/>
                    </a:lnTo>
                    <a:lnTo>
                      <a:pt x="304" y="7"/>
                    </a:lnTo>
                    <a:lnTo>
                      <a:pt x="278" y="3"/>
                    </a:lnTo>
                    <a:lnTo>
                      <a:pt x="254" y="1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0" name="Freeform 30"/>
              <p:cNvSpPr>
                <a:spLocks/>
              </p:cNvSpPr>
              <p:nvPr/>
            </p:nvSpPr>
            <p:spPr bwMode="auto">
              <a:xfrm>
                <a:off x="1748" y="12408"/>
                <a:ext cx="173" cy="39"/>
              </a:xfrm>
              <a:custGeom>
                <a:avLst/>
                <a:gdLst>
                  <a:gd name="T0" fmla="*/ 0 w 519"/>
                  <a:gd name="T1" fmla="*/ 0 h 116"/>
                  <a:gd name="T2" fmla="*/ 0 w 519"/>
                  <a:gd name="T3" fmla="*/ 0 h 116"/>
                  <a:gd name="T4" fmla="*/ 0 w 519"/>
                  <a:gd name="T5" fmla="*/ 0 h 116"/>
                  <a:gd name="T6" fmla="*/ 0 w 519"/>
                  <a:gd name="T7" fmla="*/ 0 h 116"/>
                  <a:gd name="T8" fmla="*/ 0 w 519"/>
                  <a:gd name="T9" fmla="*/ 0 h 116"/>
                  <a:gd name="T10" fmla="*/ 0 w 519"/>
                  <a:gd name="T11" fmla="*/ 0 h 116"/>
                  <a:gd name="T12" fmla="*/ 0 w 519"/>
                  <a:gd name="T13" fmla="*/ 0 h 116"/>
                  <a:gd name="T14" fmla="*/ 0 w 519"/>
                  <a:gd name="T15" fmla="*/ 0 h 116"/>
                  <a:gd name="T16" fmla="*/ 0 w 519"/>
                  <a:gd name="T17" fmla="*/ 0 h 116"/>
                  <a:gd name="T18" fmla="*/ 0 w 519"/>
                  <a:gd name="T19" fmla="*/ 0 h 116"/>
                  <a:gd name="T20" fmla="*/ 0 w 519"/>
                  <a:gd name="T21" fmla="*/ 0 h 116"/>
                  <a:gd name="T22" fmla="*/ 0 w 519"/>
                  <a:gd name="T23" fmla="*/ 0 h 116"/>
                  <a:gd name="T24" fmla="*/ 0 w 519"/>
                  <a:gd name="T25" fmla="*/ 0 h 116"/>
                  <a:gd name="T26" fmla="*/ 0 w 519"/>
                  <a:gd name="T27" fmla="*/ 0 h 116"/>
                  <a:gd name="T28" fmla="*/ 0 w 519"/>
                  <a:gd name="T29" fmla="*/ 0 h 116"/>
                  <a:gd name="T30" fmla="*/ 0 w 519"/>
                  <a:gd name="T31" fmla="*/ 0 h 116"/>
                  <a:gd name="T32" fmla="*/ 0 w 519"/>
                  <a:gd name="T33" fmla="*/ 0 h 116"/>
                  <a:gd name="T34" fmla="*/ 0 w 519"/>
                  <a:gd name="T35" fmla="*/ 0 h 116"/>
                  <a:gd name="T36" fmla="*/ 0 w 519"/>
                  <a:gd name="T37" fmla="*/ 0 h 116"/>
                  <a:gd name="T38" fmla="*/ 0 w 519"/>
                  <a:gd name="T39" fmla="*/ 0 h 116"/>
                  <a:gd name="T40" fmla="*/ 0 w 519"/>
                  <a:gd name="T41" fmla="*/ 0 h 116"/>
                  <a:gd name="T42" fmla="*/ 0 w 519"/>
                  <a:gd name="T43" fmla="*/ 0 h 116"/>
                  <a:gd name="T44" fmla="*/ 0 w 519"/>
                  <a:gd name="T45" fmla="*/ 0 h 116"/>
                  <a:gd name="T46" fmla="*/ 0 w 519"/>
                  <a:gd name="T47" fmla="*/ 0 h 116"/>
                  <a:gd name="T48" fmla="*/ 0 w 519"/>
                  <a:gd name="T49" fmla="*/ 0 h 116"/>
                  <a:gd name="T50" fmla="*/ 0 w 519"/>
                  <a:gd name="T51" fmla="*/ 0 h 116"/>
                  <a:gd name="T52" fmla="*/ 0 w 519"/>
                  <a:gd name="T53" fmla="*/ 0 h 116"/>
                  <a:gd name="T54" fmla="*/ 0 w 519"/>
                  <a:gd name="T55" fmla="*/ 0 h 116"/>
                  <a:gd name="T56" fmla="*/ 0 w 519"/>
                  <a:gd name="T57" fmla="*/ 0 h 116"/>
                  <a:gd name="T58" fmla="*/ 0 w 519"/>
                  <a:gd name="T59" fmla="*/ 0 h 116"/>
                  <a:gd name="T60" fmla="*/ 0 w 519"/>
                  <a:gd name="T61" fmla="*/ 0 h 116"/>
                  <a:gd name="T62" fmla="*/ 0 w 519"/>
                  <a:gd name="T63" fmla="*/ 0 h 116"/>
                  <a:gd name="T64" fmla="*/ 0 w 519"/>
                  <a:gd name="T65" fmla="*/ 0 h 116"/>
                  <a:gd name="T66" fmla="*/ 0 w 519"/>
                  <a:gd name="T67" fmla="*/ 0 h 116"/>
                  <a:gd name="T68" fmla="*/ 0 w 519"/>
                  <a:gd name="T69" fmla="*/ 0 h 116"/>
                  <a:gd name="T70" fmla="*/ 0 w 519"/>
                  <a:gd name="T71" fmla="*/ 0 h 116"/>
                  <a:gd name="T72" fmla="*/ 0 w 519"/>
                  <a:gd name="T73" fmla="*/ 0 h 116"/>
                  <a:gd name="T74" fmla="*/ 0 w 519"/>
                  <a:gd name="T75" fmla="*/ 0 h 116"/>
                  <a:gd name="T76" fmla="*/ 0 w 519"/>
                  <a:gd name="T77" fmla="*/ 0 h 116"/>
                  <a:gd name="T78" fmla="*/ 0 w 519"/>
                  <a:gd name="T79" fmla="*/ 0 h 116"/>
                  <a:gd name="T80" fmla="*/ 0 w 519"/>
                  <a:gd name="T81" fmla="*/ 0 h 116"/>
                  <a:gd name="T82" fmla="*/ 0 w 519"/>
                  <a:gd name="T83" fmla="*/ 0 h 116"/>
                  <a:gd name="T84" fmla="*/ 0 w 519"/>
                  <a:gd name="T85" fmla="*/ 0 h 116"/>
                  <a:gd name="T86" fmla="*/ 0 w 519"/>
                  <a:gd name="T87" fmla="*/ 0 h 116"/>
                  <a:gd name="T88" fmla="*/ 0 w 519"/>
                  <a:gd name="T89" fmla="*/ 0 h 116"/>
                  <a:gd name="T90" fmla="*/ 0 w 519"/>
                  <a:gd name="T91" fmla="*/ 0 h 116"/>
                  <a:gd name="T92" fmla="*/ 0 w 519"/>
                  <a:gd name="T93" fmla="*/ 0 h 116"/>
                  <a:gd name="T94" fmla="*/ 0 w 519"/>
                  <a:gd name="T95" fmla="*/ 0 h 116"/>
                  <a:gd name="T96" fmla="*/ 0 w 519"/>
                  <a:gd name="T97" fmla="*/ 0 h 116"/>
                  <a:gd name="T98" fmla="*/ 0 w 519"/>
                  <a:gd name="T99" fmla="*/ 0 h 116"/>
                  <a:gd name="T100" fmla="*/ 0 w 519"/>
                  <a:gd name="T101" fmla="*/ 0 h 116"/>
                  <a:gd name="T102" fmla="*/ 0 w 519"/>
                  <a:gd name="T103" fmla="*/ 0 h 11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19"/>
                  <a:gd name="T157" fmla="*/ 0 h 116"/>
                  <a:gd name="T158" fmla="*/ 519 w 519"/>
                  <a:gd name="T159" fmla="*/ 116 h 11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19" h="116">
                    <a:moveTo>
                      <a:pt x="501" y="0"/>
                    </a:moveTo>
                    <a:lnTo>
                      <a:pt x="471" y="0"/>
                    </a:lnTo>
                    <a:lnTo>
                      <a:pt x="439" y="4"/>
                    </a:lnTo>
                    <a:lnTo>
                      <a:pt x="408" y="6"/>
                    </a:lnTo>
                    <a:lnTo>
                      <a:pt x="378" y="8"/>
                    </a:lnTo>
                    <a:lnTo>
                      <a:pt x="348" y="12"/>
                    </a:lnTo>
                    <a:lnTo>
                      <a:pt x="318" y="14"/>
                    </a:lnTo>
                    <a:lnTo>
                      <a:pt x="287" y="19"/>
                    </a:lnTo>
                    <a:lnTo>
                      <a:pt x="258" y="23"/>
                    </a:lnTo>
                    <a:lnTo>
                      <a:pt x="226" y="25"/>
                    </a:lnTo>
                    <a:lnTo>
                      <a:pt x="198" y="29"/>
                    </a:lnTo>
                    <a:lnTo>
                      <a:pt x="166" y="33"/>
                    </a:lnTo>
                    <a:lnTo>
                      <a:pt x="137" y="37"/>
                    </a:lnTo>
                    <a:lnTo>
                      <a:pt x="105" y="41"/>
                    </a:lnTo>
                    <a:lnTo>
                      <a:pt x="77" y="45"/>
                    </a:lnTo>
                    <a:lnTo>
                      <a:pt x="47" y="48"/>
                    </a:lnTo>
                    <a:lnTo>
                      <a:pt x="16" y="51"/>
                    </a:lnTo>
                    <a:lnTo>
                      <a:pt x="13" y="58"/>
                    </a:lnTo>
                    <a:lnTo>
                      <a:pt x="11" y="64"/>
                    </a:lnTo>
                    <a:lnTo>
                      <a:pt x="9" y="73"/>
                    </a:lnTo>
                    <a:lnTo>
                      <a:pt x="8" y="79"/>
                    </a:lnTo>
                    <a:lnTo>
                      <a:pt x="5" y="86"/>
                    </a:lnTo>
                    <a:lnTo>
                      <a:pt x="5" y="93"/>
                    </a:lnTo>
                    <a:lnTo>
                      <a:pt x="1" y="101"/>
                    </a:lnTo>
                    <a:lnTo>
                      <a:pt x="0" y="109"/>
                    </a:lnTo>
                    <a:lnTo>
                      <a:pt x="33" y="112"/>
                    </a:lnTo>
                    <a:lnTo>
                      <a:pt x="65" y="116"/>
                    </a:lnTo>
                    <a:lnTo>
                      <a:pt x="95" y="116"/>
                    </a:lnTo>
                    <a:lnTo>
                      <a:pt x="127" y="115"/>
                    </a:lnTo>
                    <a:lnTo>
                      <a:pt x="158" y="110"/>
                    </a:lnTo>
                    <a:lnTo>
                      <a:pt x="189" y="106"/>
                    </a:lnTo>
                    <a:lnTo>
                      <a:pt x="218" y="103"/>
                    </a:lnTo>
                    <a:lnTo>
                      <a:pt x="248" y="99"/>
                    </a:lnTo>
                    <a:lnTo>
                      <a:pt x="279" y="92"/>
                    </a:lnTo>
                    <a:lnTo>
                      <a:pt x="310" y="86"/>
                    </a:lnTo>
                    <a:lnTo>
                      <a:pt x="342" y="80"/>
                    </a:lnTo>
                    <a:lnTo>
                      <a:pt x="375" y="75"/>
                    </a:lnTo>
                    <a:lnTo>
                      <a:pt x="408" y="68"/>
                    </a:lnTo>
                    <a:lnTo>
                      <a:pt x="444" y="66"/>
                    </a:lnTo>
                    <a:lnTo>
                      <a:pt x="481" y="63"/>
                    </a:lnTo>
                    <a:lnTo>
                      <a:pt x="519" y="63"/>
                    </a:lnTo>
                    <a:lnTo>
                      <a:pt x="515" y="56"/>
                    </a:lnTo>
                    <a:lnTo>
                      <a:pt x="513" y="49"/>
                    </a:lnTo>
                    <a:lnTo>
                      <a:pt x="508" y="37"/>
                    </a:lnTo>
                    <a:lnTo>
                      <a:pt x="506" y="28"/>
                    </a:lnTo>
                    <a:lnTo>
                      <a:pt x="504" y="22"/>
                    </a:lnTo>
                    <a:lnTo>
                      <a:pt x="503" y="17"/>
                    </a:lnTo>
                    <a:lnTo>
                      <a:pt x="503" y="11"/>
                    </a:lnTo>
                    <a:lnTo>
                      <a:pt x="503" y="7"/>
                    </a:lnTo>
                    <a:lnTo>
                      <a:pt x="501" y="4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B3B3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1" name="Freeform 31"/>
              <p:cNvSpPr>
                <a:spLocks/>
              </p:cNvSpPr>
              <p:nvPr/>
            </p:nvSpPr>
            <p:spPr bwMode="auto">
              <a:xfrm>
                <a:off x="1774" y="12420"/>
                <a:ext cx="78" cy="25"/>
              </a:xfrm>
              <a:custGeom>
                <a:avLst/>
                <a:gdLst>
                  <a:gd name="T0" fmla="*/ 0 w 235"/>
                  <a:gd name="T1" fmla="*/ 0 h 77"/>
                  <a:gd name="T2" fmla="*/ 0 w 235"/>
                  <a:gd name="T3" fmla="*/ 0 h 77"/>
                  <a:gd name="T4" fmla="*/ 0 w 235"/>
                  <a:gd name="T5" fmla="*/ 0 h 77"/>
                  <a:gd name="T6" fmla="*/ 0 w 235"/>
                  <a:gd name="T7" fmla="*/ 0 h 77"/>
                  <a:gd name="T8" fmla="*/ 0 w 235"/>
                  <a:gd name="T9" fmla="*/ 0 h 77"/>
                  <a:gd name="T10" fmla="*/ 0 w 235"/>
                  <a:gd name="T11" fmla="*/ 0 h 77"/>
                  <a:gd name="T12" fmla="*/ 0 w 235"/>
                  <a:gd name="T13" fmla="*/ 0 h 77"/>
                  <a:gd name="T14" fmla="*/ 0 w 235"/>
                  <a:gd name="T15" fmla="*/ 0 h 77"/>
                  <a:gd name="T16" fmla="*/ 0 w 235"/>
                  <a:gd name="T17" fmla="*/ 0 h 77"/>
                  <a:gd name="T18" fmla="*/ 0 w 235"/>
                  <a:gd name="T19" fmla="*/ 0 h 77"/>
                  <a:gd name="T20" fmla="*/ 0 w 235"/>
                  <a:gd name="T21" fmla="*/ 0 h 77"/>
                  <a:gd name="T22" fmla="*/ 0 w 235"/>
                  <a:gd name="T23" fmla="*/ 0 h 77"/>
                  <a:gd name="T24" fmla="*/ 0 w 235"/>
                  <a:gd name="T25" fmla="*/ 0 h 77"/>
                  <a:gd name="T26" fmla="*/ 0 w 235"/>
                  <a:gd name="T27" fmla="*/ 0 h 77"/>
                  <a:gd name="T28" fmla="*/ 0 w 235"/>
                  <a:gd name="T29" fmla="*/ 0 h 77"/>
                  <a:gd name="T30" fmla="*/ 0 w 235"/>
                  <a:gd name="T31" fmla="*/ 0 h 77"/>
                  <a:gd name="T32" fmla="*/ 0 w 235"/>
                  <a:gd name="T33" fmla="*/ 0 h 77"/>
                  <a:gd name="T34" fmla="*/ 0 w 235"/>
                  <a:gd name="T35" fmla="*/ 0 h 77"/>
                  <a:gd name="T36" fmla="*/ 0 w 235"/>
                  <a:gd name="T37" fmla="*/ 0 h 77"/>
                  <a:gd name="T38" fmla="*/ 0 w 235"/>
                  <a:gd name="T39" fmla="*/ 0 h 77"/>
                  <a:gd name="T40" fmla="*/ 0 w 235"/>
                  <a:gd name="T41" fmla="*/ 0 h 77"/>
                  <a:gd name="T42" fmla="*/ 0 w 235"/>
                  <a:gd name="T43" fmla="*/ 0 h 77"/>
                  <a:gd name="T44" fmla="*/ 0 w 235"/>
                  <a:gd name="T45" fmla="*/ 0 h 77"/>
                  <a:gd name="T46" fmla="*/ 0 w 235"/>
                  <a:gd name="T47" fmla="*/ 0 h 77"/>
                  <a:gd name="T48" fmla="*/ 0 w 235"/>
                  <a:gd name="T49" fmla="*/ 0 h 77"/>
                  <a:gd name="T50" fmla="*/ 0 w 235"/>
                  <a:gd name="T51" fmla="*/ 0 h 77"/>
                  <a:gd name="T52" fmla="*/ 0 w 235"/>
                  <a:gd name="T53" fmla="*/ 0 h 77"/>
                  <a:gd name="T54" fmla="*/ 0 w 235"/>
                  <a:gd name="T55" fmla="*/ 0 h 77"/>
                  <a:gd name="T56" fmla="*/ 0 w 235"/>
                  <a:gd name="T57" fmla="*/ 0 h 77"/>
                  <a:gd name="T58" fmla="*/ 0 w 235"/>
                  <a:gd name="T59" fmla="*/ 0 h 77"/>
                  <a:gd name="T60" fmla="*/ 0 w 235"/>
                  <a:gd name="T61" fmla="*/ 0 h 77"/>
                  <a:gd name="T62" fmla="*/ 0 w 235"/>
                  <a:gd name="T63" fmla="*/ 0 h 77"/>
                  <a:gd name="T64" fmla="*/ 0 w 235"/>
                  <a:gd name="T65" fmla="*/ 0 h 77"/>
                  <a:gd name="T66" fmla="*/ 0 w 235"/>
                  <a:gd name="T67" fmla="*/ 0 h 77"/>
                  <a:gd name="T68" fmla="*/ 0 w 235"/>
                  <a:gd name="T69" fmla="*/ 0 h 77"/>
                  <a:gd name="T70" fmla="*/ 0 w 235"/>
                  <a:gd name="T71" fmla="*/ 0 h 77"/>
                  <a:gd name="T72" fmla="*/ 0 w 235"/>
                  <a:gd name="T73" fmla="*/ 0 h 77"/>
                  <a:gd name="T74" fmla="*/ 0 w 235"/>
                  <a:gd name="T75" fmla="*/ 0 h 77"/>
                  <a:gd name="T76" fmla="*/ 0 w 235"/>
                  <a:gd name="T77" fmla="*/ 0 h 77"/>
                  <a:gd name="T78" fmla="*/ 0 w 235"/>
                  <a:gd name="T79" fmla="*/ 0 h 77"/>
                  <a:gd name="T80" fmla="*/ 0 w 235"/>
                  <a:gd name="T81" fmla="*/ 0 h 77"/>
                  <a:gd name="T82" fmla="*/ 0 w 235"/>
                  <a:gd name="T83" fmla="*/ 0 h 77"/>
                  <a:gd name="T84" fmla="*/ 0 w 235"/>
                  <a:gd name="T85" fmla="*/ 0 h 77"/>
                  <a:gd name="T86" fmla="*/ 0 w 235"/>
                  <a:gd name="T87" fmla="*/ 0 h 77"/>
                  <a:gd name="T88" fmla="*/ 0 w 235"/>
                  <a:gd name="T89" fmla="*/ 0 h 77"/>
                  <a:gd name="T90" fmla="*/ 0 w 235"/>
                  <a:gd name="T91" fmla="*/ 0 h 77"/>
                  <a:gd name="T92" fmla="*/ 0 w 235"/>
                  <a:gd name="T93" fmla="*/ 0 h 77"/>
                  <a:gd name="T94" fmla="*/ 0 w 235"/>
                  <a:gd name="T95" fmla="*/ 0 h 77"/>
                  <a:gd name="T96" fmla="*/ 0 w 235"/>
                  <a:gd name="T97" fmla="*/ 0 h 77"/>
                  <a:gd name="T98" fmla="*/ 0 w 235"/>
                  <a:gd name="T99" fmla="*/ 0 h 77"/>
                  <a:gd name="T100" fmla="*/ 0 w 235"/>
                  <a:gd name="T101" fmla="*/ 0 h 77"/>
                  <a:gd name="T102" fmla="*/ 0 w 235"/>
                  <a:gd name="T103" fmla="*/ 0 h 77"/>
                  <a:gd name="T104" fmla="*/ 0 w 235"/>
                  <a:gd name="T105" fmla="*/ 0 h 77"/>
                  <a:gd name="T106" fmla="*/ 0 w 235"/>
                  <a:gd name="T107" fmla="*/ 0 h 7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35"/>
                  <a:gd name="T163" fmla="*/ 0 h 77"/>
                  <a:gd name="T164" fmla="*/ 235 w 235"/>
                  <a:gd name="T165" fmla="*/ 77 h 7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35" h="77">
                    <a:moveTo>
                      <a:pt x="67" y="0"/>
                    </a:moveTo>
                    <a:lnTo>
                      <a:pt x="57" y="0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4" y="1"/>
                    </a:lnTo>
                    <a:lnTo>
                      <a:pt x="24" y="1"/>
                    </a:lnTo>
                    <a:lnTo>
                      <a:pt x="17" y="2"/>
                    </a:lnTo>
                    <a:lnTo>
                      <a:pt x="9" y="4"/>
                    </a:lnTo>
                    <a:lnTo>
                      <a:pt x="2" y="9"/>
                    </a:lnTo>
                    <a:lnTo>
                      <a:pt x="10" y="15"/>
                    </a:lnTo>
                    <a:lnTo>
                      <a:pt x="16" y="25"/>
                    </a:lnTo>
                    <a:lnTo>
                      <a:pt x="16" y="32"/>
                    </a:lnTo>
                    <a:lnTo>
                      <a:pt x="13" y="41"/>
                    </a:lnTo>
                    <a:lnTo>
                      <a:pt x="9" y="50"/>
                    </a:lnTo>
                    <a:lnTo>
                      <a:pt x="5" y="58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11" y="75"/>
                    </a:lnTo>
                    <a:lnTo>
                      <a:pt x="27" y="74"/>
                    </a:lnTo>
                    <a:lnTo>
                      <a:pt x="38" y="72"/>
                    </a:lnTo>
                    <a:lnTo>
                      <a:pt x="53" y="71"/>
                    </a:lnTo>
                    <a:lnTo>
                      <a:pt x="66" y="69"/>
                    </a:lnTo>
                    <a:lnTo>
                      <a:pt x="80" y="68"/>
                    </a:lnTo>
                    <a:lnTo>
                      <a:pt x="92" y="65"/>
                    </a:lnTo>
                    <a:lnTo>
                      <a:pt x="106" y="64"/>
                    </a:lnTo>
                    <a:lnTo>
                      <a:pt x="117" y="59"/>
                    </a:lnTo>
                    <a:lnTo>
                      <a:pt x="132" y="57"/>
                    </a:lnTo>
                    <a:lnTo>
                      <a:pt x="145" y="54"/>
                    </a:lnTo>
                    <a:lnTo>
                      <a:pt x="157" y="52"/>
                    </a:lnTo>
                    <a:lnTo>
                      <a:pt x="171" y="50"/>
                    </a:lnTo>
                    <a:lnTo>
                      <a:pt x="185" y="45"/>
                    </a:lnTo>
                    <a:lnTo>
                      <a:pt x="199" y="44"/>
                    </a:lnTo>
                    <a:lnTo>
                      <a:pt x="212" y="43"/>
                    </a:lnTo>
                    <a:lnTo>
                      <a:pt x="223" y="38"/>
                    </a:lnTo>
                    <a:lnTo>
                      <a:pt x="233" y="33"/>
                    </a:lnTo>
                    <a:lnTo>
                      <a:pt x="233" y="26"/>
                    </a:lnTo>
                    <a:lnTo>
                      <a:pt x="235" y="18"/>
                    </a:lnTo>
                    <a:lnTo>
                      <a:pt x="226" y="13"/>
                    </a:lnTo>
                    <a:lnTo>
                      <a:pt x="216" y="10"/>
                    </a:lnTo>
                    <a:lnTo>
                      <a:pt x="205" y="7"/>
                    </a:lnTo>
                    <a:lnTo>
                      <a:pt x="195" y="6"/>
                    </a:lnTo>
                    <a:lnTo>
                      <a:pt x="185" y="3"/>
                    </a:lnTo>
                    <a:lnTo>
                      <a:pt x="176" y="3"/>
                    </a:lnTo>
                    <a:lnTo>
                      <a:pt x="164" y="3"/>
                    </a:lnTo>
                    <a:lnTo>
                      <a:pt x="155" y="3"/>
                    </a:lnTo>
                    <a:lnTo>
                      <a:pt x="144" y="2"/>
                    </a:lnTo>
                    <a:lnTo>
                      <a:pt x="132" y="2"/>
                    </a:lnTo>
                    <a:lnTo>
                      <a:pt x="121" y="2"/>
                    </a:lnTo>
                    <a:lnTo>
                      <a:pt x="112" y="2"/>
                    </a:lnTo>
                    <a:lnTo>
                      <a:pt x="99" y="2"/>
                    </a:lnTo>
                    <a:lnTo>
                      <a:pt x="89" y="2"/>
                    </a:lnTo>
                    <a:lnTo>
                      <a:pt x="77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949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2" name="Freeform 32"/>
              <p:cNvSpPr>
                <a:spLocks/>
              </p:cNvSpPr>
              <p:nvPr/>
            </p:nvSpPr>
            <p:spPr bwMode="auto">
              <a:xfrm>
                <a:off x="1451" y="12325"/>
                <a:ext cx="336" cy="141"/>
              </a:xfrm>
              <a:custGeom>
                <a:avLst/>
                <a:gdLst>
                  <a:gd name="T0" fmla="*/ 0 w 1007"/>
                  <a:gd name="T1" fmla="*/ 0 h 423"/>
                  <a:gd name="T2" fmla="*/ 0 w 1007"/>
                  <a:gd name="T3" fmla="*/ 0 h 423"/>
                  <a:gd name="T4" fmla="*/ 0 w 1007"/>
                  <a:gd name="T5" fmla="*/ 0 h 423"/>
                  <a:gd name="T6" fmla="*/ 0 w 1007"/>
                  <a:gd name="T7" fmla="*/ 0 h 423"/>
                  <a:gd name="T8" fmla="*/ 0 w 1007"/>
                  <a:gd name="T9" fmla="*/ 0 h 423"/>
                  <a:gd name="T10" fmla="*/ 0 w 1007"/>
                  <a:gd name="T11" fmla="*/ 0 h 423"/>
                  <a:gd name="T12" fmla="*/ 0 w 1007"/>
                  <a:gd name="T13" fmla="*/ 0 h 423"/>
                  <a:gd name="T14" fmla="*/ 0 w 1007"/>
                  <a:gd name="T15" fmla="*/ 0 h 423"/>
                  <a:gd name="T16" fmla="*/ 0 w 1007"/>
                  <a:gd name="T17" fmla="*/ 0 h 423"/>
                  <a:gd name="T18" fmla="*/ 0 w 1007"/>
                  <a:gd name="T19" fmla="*/ 0 h 423"/>
                  <a:gd name="T20" fmla="*/ 0 w 1007"/>
                  <a:gd name="T21" fmla="*/ 0 h 423"/>
                  <a:gd name="T22" fmla="*/ 0 w 1007"/>
                  <a:gd name="T23" fmla="*/ 0 h 423"/>
                  <a:gd name="T24" fmla="*/ 0 w 1007"/>
                  <a:gd name="T25" fmla="*/ 0 h 423"/>
                  <a:gd name="T26" fmla="*/ 0 w 1007"/>
                  <a:gd name="T27" fmla="*/ 0 h 423"/>
                  <a:gd name="T28" fmla="*/ 0 w 1007"/>
                  <a:gd name="T29" fmla="*/ 0 h 423"/>
                  <a:gd name="T30" fmla="*/ 0 w 1007"/>
                  <a:gd name="T31" fmla="*/ 0 h 423"/>
                  <a:gd name="T32" fmla="*/ 0 w 1007"/>
                  <a:gd name="T33" fmla="*/ 0 h 423"/>
                  <a:gd name="T34" fmla="*/ 0 w 1007"/>
                  <a:gd name="T35" fmla="*/ 0 h 423"/>
                  <a:gd name="T36" fmla="*/ 0 w 1007"/>
                  <a:gd name="T37" fmla="*/ 0 h 423"/>
                  <a:gd name="T38" fmla="*/ 0 w 1007"/>
                  <a:gd name="T39" fmla="*/ 0 h 423"/>
                  <a:gd name="T40" fmla="*/ 0 w 1007"/>
                  <a:gd name="T41" fmla="*/ 0 h 423"/>
                  <a:gd name="T42" fmla="*/ 0 w 1007"/>
                  <a:gd name="T43" fmla="*/ 0 h 423"/>
                  <a:gd name="T44" fmla="*/ 0 w 1007"/>
                  <a:gd name="T45" fmla="*/ 0 h 423"/>
                  <a:gd name="T46" fmla="*/ 0 w 1007"/>
                  <a:gd name="T47" fmla="*/ 0 h 423"/>
                  <a:gd name="T48" fmla="*/ 0 w 1007"/>
                  <a:gd name="T49" fmla="*/ 0 h 423"/>
                  <a:gd name="T50" fmla="*/ 0 w 1007"/>
                  <a:gd name="T51" fmla="*/ 0 h 423"/>
                  <a:gd name="T52" fmla="*/ 0 w 1007"/>
                  <a:gd name="T53" fmla="*/ 0 h 423"/>
                  <a:gd name="T54" fmla="*/ 0 w 1007"/>
                  <a:gd name="T55" fmla="*/ 0 h 423"/>
                  <a:gd name="T56" fmla="*/ 0 w 1007"/>
                  <a:gd name="T57" fmla="*/ 0 h 423"/>
                  <a:gd name="T58" fmla="*/ 0 w 1007"/>
                  <a:gd name="T59" fmla="*/ 0 h 423"/>
                  <a:gd name="T60" fmla="*/ 0 w 1007"/>
                  <a:gd name="T61" fmla="*/ 0 h 423"/>
                  <a:gd name="T62" fmla="*/ 0 w 1007"/>
                  <a:gd name="T63" fmla="*/ 0 h 423"/>
                  <a:gd name="T64" fmla="*/ 0 w 1007"/>
                  <a:gd name="T65" fmla="*/ 0 h 423"/>
                  <a:gd name="T66" fmla="*/ 0 w 1007"/>
                  <a:gd name="T67" fmla="*/ 0 h 423"/>
                  <a:gd name="T68" fmla="*/ 0 w 1007"/>
                  <a:gd name="T69" fmla="*/ 0 h 423"/>
                  <a:gd name="T70" fmla="*/ 0 w 1007"/>
                  <a:gd name="T71" fmla="*/ 0 h 423"/>
                  <a:gd name="T72" fmla="*/ 0 w 1007"/>
                  <a:gd name="T73" fmla="*/ 0 h 423"/>
                  <a:gd name="T74" fmla="*/ 0 w 1007"/>
                  <a:gd name="T75" fmla="*/ 0 h 423"/>
                  <a:gd name="T76" fmla="*/ 0 w 1007"/>
                  <a:gd name="T77" fmla="*/ 0 h 423"/>
                  <a:gd name="T78" fmla="*/ 0 w 1007"/>
                  <a:gd name="T79" fmla="*/ 0 h 423"/>
                  <a:gd name="T80" fmla="*/ 0 w 1007"/>
                  <a:gd name="T81" fmla="*/ 0 h 423"/>
                  <a:gd name="T82" fmla="*/ 0 w 1007"/>
                  <a:gd name="T83" fmla="*/ 0 h 423"/>
                  <a:gd name="T84" fmla="*/ 0 w 1007"/>
                  <a:gd name="T85" fmla="*/ 0 h 423"/>
                  <a:gd name="T86" fmla="*/ 0 w 1007"/>
                  <a:gd name="T87" fmla="*/ 0 h 423"/>
                  <a:gd name="T88" fmla="*/ 0 w 1007"/>
                  <a:gd name="T89" fmla="*/ 0 h 423"/>
                  <a:gd name="T90" fmla="*/ 0 w 1007"/>
                  <a:gd name="T91" fmla="*/ 0 h 423"/>
                  <a:gd name="T92" fmla="*/ 0 w 1007"/>
                  <a:gd name="T93" fmla="*/ 0 h 423"/>
                  <a:gd name="T94" fmla="*/ 0 w 1007"/>
                  <a:gd name="T95" fmla="*/ 0 h 423"/>
                  <a:gd name="T96" fmla="*/ 0 w 1007"/>
                  <a:gd name="T97" fmla="*/ 0 h 423"/>
                  <a:gd name="T98" fmla="*/ 0 w 1007"/>
                  <a:gd name="T99" fmla="*/ 0 h 423"/>
                  <a:gd name="T100" fmla="*/ 0 w 1007"/>
                  <a:gd name="T101" fmla="*/ 0 h 423"/>
                  <a:gd name="T102" fmla="*/ 0 w 1007"/>
                  <a:gd name="T103" fmla="*/ 0 h 423"/>
                  <a:gd name="T104" fmla="*/ 0 w 1007"/>
                  <a:gd name="T105" fmla="*/ 0 h 423"/>
                  <a:gd name="T106" fmla="*/ 0 w 1007"/>
                  <a:gd name="T107" fmla="*/ 0 h 423"/>
                  <a:gd name="T108" fmla="*/ 0 w 1007"/>
                  <a:gd name="T109" fmla="*/ 0 h 423"/>
                  <a:gd name="T110" fmla="*/ 0 w 1007"/>
                  <a:gd name="T111" fmla="*/ 0 h 423"/>
                  <a:gd name="T112" fmla="*/ 0 w 1007"/>
                  <a:gd name="T113" fmla="*/ 0 h 423"/>
                  <a:gd name="T114" fmla="*/ 0 w 1007"/>
                  <a:gd name="T115" fmla="*/ 0 h 423"/>
                  <a:gd name="T116" fmla="*/ 0 w 1007"/>
                  <a:gd name="T117" fmla="*/ 0 h 423"/>
                  <a:gd name="T118" fmla="*/ 0 w 1007"/>
                  <a:gd name="T119" fmla="*/ 0 h 423"/>
                  <a:gd name="T120" fmla="*/ 0 w 1007"/>
                  <a:gd name="T121" fmla="*/ 0 h 423"/>
                  <a:gd name="T122" fmla="*/ 0 w 1007"/>
                  <a:gd name="T123" fmla="*/ 0 h 423"/>
                  <a:gd name="T124" fmla="*/ 0 w 1007"/>
                  <a:gd name="T125" fmla="*/ 0 h 4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07"/>
                  <a:gd name="T190" fmla="*/ 0 h 423"/>
                  <a:gd name="T191" fmla="*/ 1007 w 1007"/>
                  <a:gd name="T192" fmla="*/ 423 h 4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07" h="423">
                    <a:moveTo>
                      <a:pt x="88" y="0"/>
                    </a:moveTo>
                    <a:lnTo>
                      <a:pt x="49" y="13"/>
                    </a:lnTo>
                    <a:lnTo>
                      <a:pt x="23" y="27"/>
                    </a:lnTo>
                    <a:lnTo>
                      <a:pt x="7" y="43"/>
                    </a:lnTo>
                    <a:lnTo>
                      <a:pt x="0" y="63"/>
                    </a:lnTo>
                    <a:lnTo>
                      <a:pt x="0" y="81"/>
                    </a:lnTo>
                    <a:lnTo>
                      <a:pt x="9" y="99"/>
                    </a:lnTo>
                    <a:lnTo>
                      <a:pt x="23" y="120"/>
                    </a:lnTo>
                    <a:lnTo>
                      <a:pt x="42" y="141"/>
                    </a:lnTo>
                    <a:lnTo>
                      <a:pt x="63" y="160"/>
                    </a:lnTo>
                    <a:lnTo>
                      <a:pt x="89" y="179"/>
                    </a:lnTo>
                    <a:lnTo>
                      <a:pt x="117" y="198"/>
                    </a:lnTo>
                    <a:lnTo>
                      <a:pt x="144" y="216"/>
                    </a:lnTo>
                    <a:lnTo>
                      <a:pt x="173" y="230"/>
                    </a:lnTo>
                    <a:lnTo>
                      <a:pt x="199" y="246"/>
                    </a:lnTo>
                    <a:lnTo>
                      <a:pt x="223" y="258"/>
                    </a:lnTo>
                    <a:lnTo>
                      <a:pt x="244" y="268"/>
                    </a:lnTo>
                    <a:lnTo>
                      <a:pt x="277" y="280"/>
                    </a:lnTo>
                    <a:lnTo>
                      <a:pt x="310" y="293"/>
                    </a:lnTo>
                    <a:lnTo>
                      <a:pt x="342" y="308"/>
                    </a:lnTo>
                    <a:lnTo>
                      <a:pt x="374" y="321"/>
                    </a:lnTo>
                    <a:lnTo>
                      <a:pt x="405" y="335"/>
                    </a:lnTo>
                    <a:lnTo>
                      <a:pt x="438" y="349"/>
                    </a:lnTo>
                    <a:lnTo>
                      <a:pt x="469" y="363"/>
                    </a:lnTo>
                    <a:lnTo>
                      <a:pt x="502" y="377"/>
                    </a:lnTo>
                    <a:lnTo>
                      <a:pt x="533" y="388"/>
                    </a:lnTo>
                    <a:lnTo>
                      <a:pt x="566" y="397"/>
                    </a:lnTo>
                    <a:lnTo>
                      <a:pt x="600" y="407"/>
                    </a:lnTo>
                    <a:lnTo>
                      <a:pt x="637" y="415"/>
                    </a:lnTo>
                    <a:lnTo>
                      <a:pt x="670" y="420"/>
                    </a:lnTo>
                    <a:lnTo>
                      <a:pt x="708" y="422"/>
                    </a:lnTo>
                    <a:lnTo>
                      <a:pt x="747" y="423"/>
                    </a:lnTo>
                    <a:lnTo>
                      <a:pt x="787" y="422"/>
                    </a:lnTo>
                    <a:lnTo>
                      <a:pt x="790" y="420"/>
                    </a:lnTo>
                    <a:lnTo>
                      <a:pt x="798" y="419"/>
                    </a:lnTo>
                    <a:lnTo>
                      <a:pt x="809" y="416"/>
                    </a:lnTo>
                    <a:lnTo>
                      <a:pt x="819" y="415"/>
                    </a:lnTo>
                    <a:lnTo>
                      <a:pt x="830" y="412"/>
                    </a:lnTo>
                    <a:lnTo>
                      <a:pt x="846" y="410"/>
                    </a:lnTo>
                    <a:lnTo>
                      <a:pt x="861" y="408"/>
                    </a:lnTo>
                    <a:lnTo>
                      <a:pt x="876" y="407"/>
                    </a:lnTo>
                    <a:lnTo>
                      <a:pt x="892" y="403"/>
                    </a:lnTo>
                    <a:lnTo>
                      <a:pt x="905" y="401"/>
                    </a:lnTo>
                    <a:lnTo>
                      <a:pt x="918" y="397"/>
                    </a:lnTo>
                    <a:lnTo>
                      <a:pt x="933" y="396"/>
                    </a:lnTo>
                    <a:lnTo>
                      <a:pt x="946" y="394"/>
                    </a:lnTo>
                    <a:lnTo>
                      <a:pt x="957" y="392"/>
                    </a:lnTo>
                    <a:lnTo>
                      <a:pt x="965" y="390"/>
                    </a:lnTo>
                    <a:lnTo>
                      <a:pt x="974" y="390"/>
                    </a:lnTo>
                    <a:lnTo>
                      <a:pt x="978" y="382"/>
                    </a:lnTo>
                    <a:lnTo>
                      <a:pt x="980" y="374"/>
                    </a:lnTo>
                    <a:lnTo>
                      <a:pt x="986" y="366"/>
                    </a:lnTo>
                    <a:lnTo>
                      <a:pt x="990" y="358"/>
                    </a:lnTo>
                    <a:lnTo>
                      <a:pt x="994" y="349"/>
                    </a:lnTo>
                    <a:lnTo>
                      <a:pt x="999" y="340"/>
                    </a:lnTo>
                    <a:lnTo>
                      <a:pt x="1003" y="333"/>
                    </a:lnTo>
                    <a:lnTo>
                      <a:pt x="1007" y="326"/>
                    </a:lnTo>
                    <a:lnTo>
                      <a:pt x="996" y="321"/>
                    </a:lnTo>
                    <a:lnTo>
                      <a:pt x="985" y="315"/>
                    </a:lnTo>
                    <a:lnTo>
                      <a:pt x="972" y="311"/>
                    </a:lnTo>
                    <a:lnTo>
                      <a:pt x="962" y="308"/>
                    </a:lnTo>
                    <a:lnTo>
                      <a:pt x="950" y="301"/>
                    </a:lnTo>
                    <a:lnTo>
                      <a:pt x="940" y="297"/>
                    </a:lnTo>
                    <a:lnTo>
                      <a:pt x="929" y="290"/>
                    </a:lnTo>
                    <a:lnTo>
                      <a:pt x="917" y="286"/>
                    </a:lnTo>
                    <a:lnTo>
                      <a:pt x="866" y="311"/>
                    </a:lnTo>
                    <a:lnTo>
                      <a:pt x="815" y="327"/>
                    </a:lnTo>
                    <a:lnTo>
                      <a:pt x="765" y="336"/>
                    </a:lnTo>
                    <a:lnTo>
                      <a:pt x="716" y="339"/>
                    </a:lnTo>
                    <a:lnTo>
                      <a:pt x="666" y="335"/>
                    </a:lnTo>
                    <a:lnTo>
                      <a:pt x="616" y="326"/>
                    </a:lnTo>
                    <a:lnTo>
                      <a:pt x="566" y="312"/>
                    </a:lnTo>
                    <a:lnTo>
                      <a:pt x="519" y="297"/>
                    </a:lnTo>
                    <a:lnTo>
                      <a:pt x="469" y="276"/>
                    </a:lnTo>
                    <a:lnTo>
                      <a:pt x="422" y="255"/>
                    </a:lnTo>
                    <a:lnTo>
                      <a:pt x="372" y="230"/>
                    </a:lnTo>
                    <a:lnTo>
                      <a:pt x="326" y="206"/>
                    </a:lnTo>
                    <a:lnTo>
                      <a:pt x="278" y="181"/>
                    </a:lnTo>
                    <a:lnTo>
                      <a:pt x="233" y="159"/>
                    </a:lnTo>
                    <a:lnTo>
                      <a:pt x="189" y="135"/>
                    </a:lnTo>
                    <a:lnTo>
                      <a:pt x="145" y="117"/>
                    </a:lnTo>
                    <a:lnTo>
                      <a:pt x="144" y="106"/>
                    </a:lnTo>
                    <a:lnTo>
                      <a:pt x="142" y="99"/>
                    </a:lnTo>
                    <a:lnTo>
                      <a:pt x="138" y="93"/>
                    </a:lnTo>
                    <a:lnTo>
                      <a:pt x="138" y="89"/>
                    </a:lnTo>
                    <a:lnTo>
                      <a:pt x="156" y="92"/>
                    </a:lnTo>
                    <a:lnTo>
                      <a:pt x="174" y="97"/>
                    </a:lnTo>
                    <a:lnTo>
                      <a:pt x="191" y="100"/>
                    </a:lnTo>
                    <a:lnTo>
                      <a:pt x="210" y="106"/>
                    </a:lnTo>
                    <a:lnTo>
                      <a:pt x="228" y="110"/>
                    </a:lnTo>
                    <a:lnTo>
                      <a:pt x="245" y="116"/>
                    </a:lnTo>
                    <a:lnTo>
                      <a:pt x="263" y="120"/>
                    </a:lnTo>
                    <a:lnTo>
                      <a:pt x="284" y="125"/>
                    </a:lnTo>
                    <a:lnTo>
                      <a:pt x="301" y="130"/>
                    </a:lnTo>
                    <a:lnTo>
                      <a:pt x="319" y="134"/>
                    </a:lnTo>
                    <a:lnTo>
                      <a:pt x="340" y="136"/>
                    </a:lnTo>
                    <a:lnTo>
                      <a:pt x="358" y="140"/>
                    </a:lnTo>
                    <a:lnTo>
                      <a:pt x="377" y="143"/>
                    </a:lnTo>
                    <a:lnTo>
                      <a:pt x="398" y="145"/>
                    </a:lnTo>
                    <a:lnTo>
                      <a:pt x="417" y="147"/>
                    </a:lnTo>
                    <a:lnTo>
                      <a:pt x="440" y="148"/>
                    </a:lnTo>
                    <a:lnTo>
                      <a:pt x="447" y="125"/>
                    </a:lnTo>
                    <a:lnTo>
                      <a:pt x="447" y="109"/>
                    </a:lnTo>
                    <a:lnTo>
                      <a:pt x="440" y="94"/>
                    </a:lnTo>
                    <a:lnTo>
                      <a:pt x="431" y="82"/>
                    </a:lnTo>
                    <a:lnTo>
                      <a:pt x="415" y="73"/>
                    </a:lnTo>
                    <a:lnTo>
                      <a:pt x="397" y="66"/>
                    </a:lnTo>
                    <a:lnTo>
                      <a:pt x="373" y="57"/>
                    </a:lnTo>
                    <a:lnTo>
                      <a:pt x="349" y="52"/>
                    </a:lnTo>
                    <a:lnTo>
                      <a:pt x="322" y="47"/>
                    </a:lnTo>
                    <a:lnTo>
                      <a:pt x="296" y="43"/>
                    </a:lnTo>
                    <a:lnTo>
                      <a:pt x="270" y="39"/>
                    </a:lnTo>
                    <a:lnTo>
                      <a:pt x="244" y="36"/>
                    </a:lnTo>
                    <a:lnTo>
                      <a:pt x="217" y="30"/>
                    </a:lnTo>
                    <a:lnTo>
                      <a:pt x="196" y="26"/>
                    </a:lnTo>
                    <a:lnTo>
                      <a:pt x="177" y="18"/>
                    </a:lnTo>
                    <a:lnTo>
                      <a:pt x="160" y="13"/>
                    </a:lnTo>
                    <a:lnTo>
                      <a:pt x="151" y="9"/>
                    </a:lnTo>
                    <a:lnTo>
                      <a:pt x="142" y="9"/>
                    </a:lnTo>
                    <a:lnTo>
                      <a:pt x="134" y="6"/>
                    </a:lnTo>
                    <a:lnTo>
                      <a:pt x="124" y="6"/>
                    </a:lnTo>
                    <a:lnTo>
                      <a:pt x="113" y="4"/>
                    </a:lnTo>
                    <a:lnTo>
                      <a:pt x="106" y="4"/>
                    </a:lnTo>
                    <a:lnTo>
                      <a:pt x="95" y="1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3" name="Freeform 33"/>
              <p:cNvSpPr>
                <a:spLocks/>
              </p:cNvSpPr>
              <p:nvPr/>
            </p:nvSpPr>
            <p:spPr bwMode="auto">
              <a:xfrm>
                <a:off x="1674" y="12367"/>
                <a:ext cx="120" cy="71"/>
              </a:xfrm>
              <a:custGeom>
                <a:avLst/>
                <a:gdLst>
                  <a:gd name="T0" fmla="*/ 0 w 359"/>
                  <a:gd name="T1" fmla="*/ 0 h 212"/>
                  <a:gd name="T2" fmla="*/ 0 w 359"/>
                  <a:gd name="T3" fmla="*/ 0 h 212"/>
                  <a:gd name="T4" fmla="*/ 0 w 359"/>
                  <a:gd name="T5" fmla="*/ 0 h 212"/>
                  <a:gd name="T6" fmla="*/ 0 w 359"/>
                  <a:gd name="T7" fmla="*/ 0 h 212"/>
                  <a:gd name="T8" fmla="*/ 0 w 359"/>
                  <a:gd name="T9" fmla="*/ 0 h 212"/>
                  <a:gd name="T10" fmla="*/ 0 w 359"/>
                  <a:gd name="T11" fmla="*/ 0 h 212"/>
                  <a:gd name="T12" fmla="*/ 0 w 359"/>
                  <a:gd name="T13" fmla="*/ 0 h 212"/>
                  <a:gd name="T14" fmla="*/ 0 w 359"/>
                  <a:gd name="T15" fmla="*/ 0 h 212"/>
                  <a:gd name="T16" fmla="*/ 0 w 359"/>
                  <a:gd name="T17" fmla="*/ 0 h 212"/>
                  <a:gd name="T18" fmla="*/ 0 w 359"/>
                  <a:gd name="T19" fmla="*/ 0 h 212"/>
                  <a:gd name="T20" fmla="*/ 0 w 359"/>
                  <a:gd name="T21" fmla="*/ 0 h 212"/>
                  <a:gd name="T22" fmla="*/ 0 w 359"/>
                  <a:gd name="T23" fmla="*/ 0 h 212"/>
                  <a:gd name="T24" fmla="*/ 0 w 359"/>
                  <a:gd name="T25" fmla="*/ 0 h 212"/>
                  <a:gd name="T26" fmla="*/ 0 w 359"/>
                  <a:gd name="T27" fmla="*/ 0 h 212"/>
                  <a:gd name="T28" fmla="*/ 0 w 359"/>
                  <a:gd name="T29" fmla="*/ 0 h 212"/>
                  <a:gd name="T30" fmla="*/ 0 w 359"/>
                  <a:gd name="T31" fmla="*/ 0 h 212"/>
                  <a:gd name="T32" fmla="*/ 0 w 359"/>
                  <a:gd name="T33" fmla="*/ 0 h 212"/>
                  <a:gd name="T34" fmla="*/ 0 w 359"/>
                  <a:gd name="T35" fmla="*/ 0 h 212"/>
                  <a:gd name="T36" fmla="*/ 0 w 359"/>
                  <a:gd name="T37" fmla="*/ 0 h 212"/>
                  <a:gd name="T38" fmla="*/ 0 w 359"/>
                  <a:gd name="T39" fmla="*/ 0 h 212"/>
                  <a:gd name="T40" fmla="*/ 0 w 359"/>
                  <a:gd name="T41" fmla="*/ 0 h 212"/>
                  <a:gd name="T42" fmla="*/ 0 w 359"/>
                  <a:gd name="T43" fmla="*/ 0 h 212"/>
                  <a:gd name="T44" fmla="*/ 0 w 359"/>
                  <a:gd name="T45" fmla="*/ 0 h 212"/>
                  <a:gd name="T46" fmla="*/ 0 w 359"/>
                  <a:gd name="T47" fmla="*/ 0 h 212"/>
                  <a:gd name="T48" fmla="*/ 0 w 359"/>
                  <a:gd name="T49" fmla="*/ 0 h 212"/>
                  <a:gd name="T50" fmla="*/ 0 w 359"/>
                  <a:gd name="T51" fmla="*/ 0 h 212"/>
                  <a:gd name="T52" fmla="*/ 0 w 359"/>
                  <a:gd name="T53" fmla="*/ 0 h 212"/>
                  <a:gd name="T54" fmla="*/ 0 w 359"/>
                  <a:gd name="T55" fmla="*/ 0 h 212"/>
                  <a:gd name="T56" fmla="*/ 0 w 359"/>
                  <a:gd name="T57" fmla="*/ 0 h 212"/>
                  <a:gd name="T58" fmla="*/ 0 w 359"/>
                  <a:gd name="T59" fmla="*/ 0 h 212"/>
                  <a:gd name="T60" fmla="*/ 0 w 359"/>
                  <a:gd name="T61" fmla="*/ 0 h 212"/>
                  <a:gd name="T62" fmla="*/ 0 w 359"/>
                  <a:gd name="T63" fmla="*/ 0 h 212"/>
                  <a:gd name="T64" fmla="*/ 0 w 359"/>
                  <a:gd name="T65" fmla="*/ 0 h 212"/>
                  <a:gd name="T66" fmla="*/ 0 w 359"/>
                  <a:gd name="T67" fmla="*/ 0 h 212"/>
                  <a:gd name="T68" fmla="*/ 0 w 359"/>
                  <a:gd name="T69" fmla="*/ 0 h 21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59"/>
                  <a:gd name="T106" fmla="*/ 0 h 212"/>
                  <a:gd name="T107" fmla="*/ 359 w 359"/>
                  <a:gd name="T108" fmla="*/ 212 h 21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59" h="212">
                    <a:moveTo>
                      <a:pt x="31" y="0"/>
                    </a:moveTo>
                    <a:lnTo>
                      <a:pt x="17" y="1"/>
                    </a:lnTo>
                    <a:lnTo>
                      <a:pt x="9" y="6"/>
                    </a:lnTo>
                    <a:lnTo>
                      <a:pt x="5" y="11"/>
                    </a:lnTo>
                    <a:lnTo>
                      <a:pt x="0" y="18"/>
                    </a:lnTo>
                    <a:lnTo>
                      <a:pt x="0" y="23"/>
                    </a:lnTo>
                    <a:lnTo>
                      <a:pt x="5" y="28"/>
                    </a:lnTo>
                    <a:lnTo>
                      <a:pt x="6" y="35"/>
                    </a:lnTo>
                    <a:lnTo>
                      <a:pt x="14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7" y="59"/>
                    </a:lnTo>
                    <a:lnTo>
                      <a:pt x="46" y="65"/>
                    </a:lnTo>
                    <a:lnTo>
                      <a:pt x="55" y="67"/>
                    </a:lnTo>
                    <a:lnTo>
                      <a:pt x="63" y="72"/>
                    </a:lnTo>
                    <a:lnTo>
                      <a:pt x="71" y="74"/>
                    </a:lnTo>
                    <a:lnTo>
                      <a:pt x="78" y="77"/>
                    </a:lnTo>
                    <a:lnTo>
                      <a:pt x="92" y="83"/>
                    </a:lnTo>
                    <a:lnTo>
                      <a:pt x="105" y="88"/>
                    </a:lnTo>
                    <a:lnTo>
                      <a:pt x="120" y="96"/>
                    </a:lnTo>
                    <a:lnTo>
                      <a:pt x="134" y="104"/>
                    </a:lnTo>
                    <a:lnTo>
                      <a:pt x="148" y="110"/>
                    </a:lnTo>
                    <a:lnTo>
                      <a:pt x="160" y="118"/>
                    </a:lnTo>
                    <a:lnTo>
                      <a:pt x="176" y="127"/>
                    </a:lnTo>
                    <a:lnTo>
                      <a:pt x="190" y="135"/>
                    </a:lnTo>
                    <a:lnTo>
                      <a:pt x="203" y="143"/>
                    </a:lnTo>
                    <a:lnTo>
                      <a:pt x="216" y="152"/>
                    </a:lnTo>
                    <a:lnTo>
                      <a:pt x="228" y="161"/>
                    </a:lnTo>
                    <a:lnTo>
                      <a:pt x="244" y="171"/>
                    </a:lnTo>
                    <a:lnTo>
                      <a:pt x="255" y="179"/>
                    </a:lnTo>
                    <a:lnTo>
                      <a:pt x="270" y="190"/>
                    </a:lnTo>
                    <a:lnTo>
                      <a:pt x="281" y="199"/>
                    </a:lnTo>
                    <a:lnTo>
                      <a:pt x="297" y="210"/>
                    </a:lnTo>
                    <a:lnTo>
                      <a:pt x="305" y="210"/>
                    </a:lnTo>
                    <a:lnTo>
                      <a:pt x="316" y="211"/>
                    </a:lnTo>
                    <a:lnTo>
                      <a:pt x="326" y="212"/>
                    </a:lnTo>
                    <a:lnTo>
                      <a:pt x="337" y="212"/>
                    </a:lnTo>
                    <a:lnTo>
                      <a:pt x="337" y="208"/>
                    </a:lnTo>
                    <a:lnTo>
                      <a:pt x="341" y="201"/>
                    </a:lnTo>
                    <a:lnTo>
                      <a:pt x="344" y="195"/>
                    </a:lnTo>
                    <a:lnTo>
                      <a:pt x="349" y="187"/>
                    </a:lnTo>
                    <a:lnTo>
                      <a:pt x="351" y="179"/>
                    </a:lnTo>
                    <a:lnTo>
                      <a:pt x="355" y="173"/>
                    </a:lnTo>
                    <a:lnTo>
                      <a:pt x="356" y="167"/>
                    </a:lnTo>
                    <a:lnTo>
                      <a:pt x="359" y="161"/>
                    </a:lnTo>
                    <a:lnTo>
                      <a:pt x="342" y="151"/>
                    </a:lnTo>
                    <a:lnTo>
                      <a:pt x="326" y="143"/>
                    </a:lnTo>
                    <a:lnTo>
                      <a:pt x="310" y="133"/>
                    </a:lnTo>
                    <a:lnTo>
                      <a:pt x="295" y="123"/>
                    </a:lnTo>
                    <a:lnTo>
                      <a:pt x="280" y="113"/>
                    </a:lnTo>
                    <a:lnTo>
                      <a:pt x="265" y="103"/>
                    </a:lnTo>
                    <a:lnTo>
                      <a:pt x="249" y="92"/>
                    </a:lnTo>
                    <a:lnTo>
                      <a:pt x="237" y="83"/>
                    </a:lnTo>
                    <a:lnTo>
                      <a:pt x="220" y="74"/>
                    </a:lnTo>
                    <a:lnTo>
                      <a:pt x="205" y="65"/>
                    </a:lnTo>
                    <a:lnTo>
                      <a:pt x="188" y="55"/>
                    </a:lnTo>
                    <a:lnTo>
                      <a:pt x="173" y="49"/>
                    </a:lnTo>
                    <a:lnTo>
                      <a:pt x="156" y="41"/>
                    </a:lnTo>
                    <a:lnTo>
                      <a:pt x="139" y="36"/>
                    </a:lnTo>
                    <a:lnTo>
                      <a:pt x="119" y="30"/>
                    </a:lnTo>
                    <a:lnTo>
                      <a:pt x="101" y="28"/>
                    </a:lnTo>
                    <a:lnTo>
                      <a:pt x="94" y="23"/>
                    </a:lnTo>
                    <a:lnTo>
                      <a:pt x="84" y="19"/>
                    </a:lnTo>
                    <a:lnTo>
                      <a:pt x="71" y="15"/>
                    </a:lnTo>
                    <a:lnTo>
                      <a:pt x="62" y="11"/>
                    </a:lnTo>
                    <a:lnTo>
                      <a:pt x="49" y="7"/>
                    </a:lnTo>
                    <a:lnTo>
                      <a:pt x="39" y="5"/>
                    </a:lnTo>
                    <a:lnTo>
                      <a:pt x="32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4" name="Freeform 34"/>
              <p:cNvSpPr>
                <a:spLocks/>
              </p:cNvSpPr>
              <p:nvPr/>
            </p:nvSpPr>
            <p:spPr bwMode="auto">
              <a:xfrm>
                <a:off x="1587" y="12406"/>
                <a:ext cx="142" cy="52"/>
              </a:xfrm>
              <a:custGeom>
                <a:avLst/>
                <a:gdLst>
                  <a:gd name="T0" fmla="*/ 0 w 426"/>
                  <a:gd name="T1" fmla="*/ 0 h 156"/>
                  <a:gd name="T2" fmla="*/ 0 w 426"/>
                  <a:gd name="T3" fmla="*/ 0 h 156"/>
                  <a:gd name="T4" fmla="*/ 0 w 426"/>
                  <a:gd name="T5" fmla="*/ 0 h 156"/>
                  <a:gd name="T6" fmla="*/ 0 w 426"/>
                  <a:gd name="T7" fmla="*/ 0 h 156"/>
                  <a:gd name="T8" fmla="*/ 0 w 426"/>
                  <a:gd name="T9" fmla="*/ 0 h 156"/>
                  <a:gd name="T10" fmla="*/ 0 w 426"/>
                  <a:gd name="T11" fmla="*/ 0 h 156"/>
                  <a:gd name="T12" fmla="*/ 0 w 426"/>
                  <a:gd name="T13" fmla="*/ 0 h 156"/>
                  <a:gd name="T14" fmla="*/ 0 w 426"/>
                  <a:gd name="T15" fmla="*/ 0 h 156"/>
                  <a:gd name="T16" fmla="*/ 0 w 426"/>
                  <a:gd name="T17" fmla="*/ 0 h 156"/>
                  <a:gd name="T18" fmla="*/ 0 w 426"/>
                  <a:gd name="T19" fmla="*/ 0 h 156"/>
                  <a:gd name="T20" fmla="*/ 0 w 426"/>
                  <a:gd name="T21" fmla="*/ 0 h 156"/>
                  <a:gd name="T22" fmla="*/ 0 w 426"/>
                  <a:gd name="T23" fmla="*/ 0 h 156"/>
                  <a:gd name="T24" fmla="*/ 0 w 426"/>
                  <a:gd name="T25" fmla="*/ 0 h 156"/>
                  <a:gd name="T26" fmla="*/ 0 w 426"/>
                  <a:gd name="T27" fmla="*/ 0 h 156"/>
                  <a:gd name="T28" fmla="*/ 0 w 426"/>
                  <a:gd name="T29" fmla="*/ 0 h 156"/>
                  <a:gd name="T30" fmla="*/ 0 w 426"/>
                  <a:gd name="T31" fmla="*/ 0 h 156"/>
                  <a:gd name="T32" fmla="*/ 0 w 426"/>
                  <a:gd name="T33" fmla="*/ 0 h 156"/>
                  <a:gd name="T34" fmla="*/ 0 w 426"/>
                  <a:gd name="T35" fmla="*/ 0 h 156"/>
                  <a:gd name="T36" fmla="*/ 0 w 426"/>
                  <a:gd name="T37" fmla="*/ 0 h 156"/>
                  <a:gd name="T38" fmla="*/ 0 w 426"/>
                  <a:gd name="T39" fmla="*/ 0 h 156"/>
                  <a:gd name="T40" fmla="*/ 0 w 426"/>
                  <a:gd name="T41" fmla="*/ 0 h 156"/>
                  <a:gd name="T42" fmla="*/ 0 w 426"/>
                  <a:gd name="T43" fmla="*/ 0 h 156"/>
                  <a:gd name="T44" fmla="*/ 0 w 426"/>
                  <a:gd name="T45" fmla="*/ 0 h 156"/>
                  <a:gd name="T46" fmla="*/ 0 w 426"/>
                  <a:gd name="T47" fmla="*/ 0 h 156"/>
                  <a:gd name="T48" fmla="*/ 0 w 426"/>
                  <a:gd name="T49" fmla="*/ 0 h 156"/>
                  <a:gd name="T50" fmla="*/ 0 w 426"/>
                  <a:gd name="T51" fmla="*/ 0 h 156"/>
                  <a:gd name="T52" fmla="*/ 0 w 426"/>
                  <a:gd name="T53" fmla="*/ 0 h 156"/>
                  <a:gd name="T54" fmla="*/ 0 w 426"/>
                  <a:gd name="T55" fmla="*/ 0 h 156"/>
                  <a:gd name="T56" fmla="*/ 0 w 426"/>
                  <a:gd name="T57" fmla="*/ 0 h 156"/>
                  <a:gd name="T58" fmla="*/ 0 w 426"/>
                  <a:gd name="T59" fmla="*/ 0 h 156"/>
                  <a:gd name="T60" fmla="*/ 0 w 426"/>
                  <a:gd name="T61" fmla="*/ 0 h 156"/>
                  <a:gd name="T62" fmla="*/ 0 w 426"/>
                  <a:gd name="T63" fmla="*/ 0 h 156"/>
                  <a:gd name="T64" fmla="*/ 0 w 426"/>
                  <a:gd name="T65" fmla="*/ 0 h 156"/>
                  <a:gd name="T66" fmla="*/ 0 w 426"/>
                  <a:gd name="T67" fmla="*/ 0 h 156"/>
                  <a:gd name="T68" fmla="*/ 0 w 426"/>
                  <a:gd name="T69" fmla="*/ 0 h 15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26"/>
                  <a:gd name="T106" fmla="*/ 0 h 156"/>
                  <a:gd name="T107" fmla="*/ 426 w 426"/>
                  <a:gd name="T108" fmla="*/ 156 h 15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26" h="156">
                    <a:moveTo>
                      <a:pt x="22" y="0"/>
                    </a:moveTo>
                    <a:lnTo>
                      <a:pt x="13" y="5"/>
                    </a:lnTo>
                    <a:lnTo>
                      <a:pt x="6" y="12"/>
                    </a:lnTo>
                    <a:lnTo>
                      <a:pt x="0" y="19"/>
                    </a:lnTo>
                    <a:lnTo>
                      <a:pt x="3" y="27"/>
                    </a:lnTo>
                    <a:lnTo>
                      <a:pt x="6" y="32"/>
                    </a:lnTo>
                    <a:lnTo>
                      <a:pt x="13" y="40"/>
                    </a:lnTo>
                    <a:lnTo>
                      <a:pt x="20" y="48"/>
                    </a:lnTo>
                    <a:lnTo>
                      <a:pt x="31" y="56"/>
                    </a:lnTo>
                    <a:lnTo>
                      <a:pt x="39" y="62"/>
                    </a:lnTo>
                    <a:lnTo>
                      <a:pt x="52" y="68"/>
                    </a:lnTo>
                    <a:lnTo>
                      <a:pt x="63" y="74"/>
                    </a:lnTo>
                    <a:lnTo>
                      <a:pt x="77" y="81"/>
                    </a:lnTo>
                    <a:lnTo>
                      <a:pt x="86" y="86"/>
                    </a:lnTo>
                    <a:lnTo>
                      <a:pt x="96" y="93"/>
                    </a:lnTo>
                    <a:lnTo>
                      <a:pt x="107" y="96"/>
                    </a:lnTo>
                    <a:lnTo>
                      <a:pt x="114" y="100"/>
                    </a:lnTo>
                    <a:lnTo>
                      <a:pt x="132" y="106"/>
                    </a:lnTo>
                    <a:lnTo>
                      <a:pt x="150" y="112"/>
                    </a:lnTo>
                    <a:lnTo>
                      <a:pt x="167" y="117"/>
                    </a:lnTo>
                    <a:lnTo>
                      <a:pt x="188" y="123"/>
                    </a:lnTo>
                    <a:lnTo>
                      <a:pt x="206" y="128"/>
                    </a:lnTo>
                    <a:lnTo>
                      <a:pt x="225" y="133"/>
                    </a:lnTo>
                    <a:lnTo>
                      <a:pt x="245" y="138"/>
                    </a:lnTo>
                    <a:lnTo>
                      <a:pt x="263" y="143"/>
                    </a:lnTo>
                    <a:lnTo>
                      <a:pt x="282" y="147"/>
                    </a:lnTo>
                    <a:lnTo>
                      <a:pt x="300" y="149"/>
                    </a:lnTo>
                    <a:lnTo>
                      <a:pt x="321" y="151"/>
                    </a:lnTo>
                    <a:lnTo>
                      <a:pt x="339" y="154"/>
                    </a:lnTo>
                    <a:lnTo>
                      <a:pt x="359" y="155"/>
                    </a:lnTo>
                    <a:lnTo>
                      <a:pt x="378" y="156"/>
                    </a:lnTo>
                    <a:lnTo>
                      <a:pt x="400" y="155"/>
                    </a:lnTo>
                    <a:lnTo>
                      <a:pt x="421" y="155"/>
                    </a:lnTo>
                    <a:lnTo>
                      <a:pt x="421" y="144"/>
                    </a:lnTo>
                    <a:lnTo>
                      <a:pt x="421" y="137"/>
                    </a:lnTo>
                    <a:lnTo>
                      <a:pt x="423" y="129"/>
                    </a:lnTo>
                    <a:lnTo>
                      <a:pt x="426" y="122"/>
                    </a:lnTo>
                    <a:lnTo>
                      <a:pt x="420" y="110"/>
                    </a:lnTo>
                    <a:lnTo>
                      <a:pt x="417" y="101"/>
                    </a:lnTo>
                    <a:lnTo>
                      <a:pt x="410" y="96"/>
                    </a:lnTo>
                    <a:lnTo>
                      <a:pt x="403" y="94"/>
                    </a:lnTo>
                    <a:lnTo>
                      <a:pt x="394" y="92"/>
                    </a:lnTo>
                    <a:lnTo>
                      <a:pt x="387" y="92"/>
                    </a:lnTo>
                    <a:lnTo>
                      <a:pt x="378" y="92"/>
                    </a:lnTo>
                    <a:lnTo>
                      <a:pt x="369" y="93"/>
                    </a:lnTo>
                    <a:lnTo>
                      <a:pt x="357" y="93"/>
                    </a:lnTo>
                    <a:lnTo>
                      <a:pt x="348" y="95"/>
                    </a:lnTo>
                    <a:lnTo>
                      <a:pt x="338" y="95"/>
                    </a:lnTo>
                    <a:lnTo>
                      <a:pt x="327" y="96"/>
                    </a:lnTo>
                    <a:lnTo>
                      <a:pt x="318" y="95"/>
                    </a:lnTo>
                    <a:lnTo>
                      <a:pt x="310" y="93"/>
                    </a:lnTo>
                    <a:lnTo>
                      <a:pt x="302" y="89"/>
                    </a:lnTo>
                    <a:lnTo>
                      <a:pt x="295" y="85"/>
                    </a:lnTo>
                    <a:lnTo>
                      <a:pt x="277" y="81"/>
                    </a:lnTo>
                    <a:lnTo>
                      <a:pt x="259" y="79"/>
                    </a:lnTo>
                    <a:lnTo>
                      <a:pt x="239" y="74"/>
                    </a:lnTo>
                    <a:lnTo>
                      <a:pt x="223" y="70"/>
                    </a:lnTo>
                    <a:lnTo>
                      <a:pt x="204" y="65"/>
                    </a:lnTo>
                    <a:lnTo>
                      <a:pt x="188" y="61"/>
                    </a:lnTo>
                    <a:lnTo>
                      <a:pt x="170" y="56"/>
                    </a:lnTo>
                    <a:lnTo>
                      <a:pt x="154" y="51"/>
                    </a:lnTo>
                    <a:lnTo>
                      <a:pt x="135" y="44"/>
                    </a:lnTo>
                    <a:lnTo>
                      <a:pt x="118" y="39"/>
                    </a:lnTo>
                    <a:lnTo>
                      <a:pt x="102" y="32"/>
                    </a:lnTo>
                    <a:lnTo>
                      <a:pt x="86" y="27"/>
                    </a:lnTo>
                    <a:lnTo>
                      <a:pt x="70" y="19"/>
                    </a:lnTo>
                    <a:lnTo>
                      <a:pt x="54" y="14"/>
                    </a:lnTo>
                    <a:lnTo>
                      <a:pt x="39" y="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4C9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5" name="Freeform 35"/>
              <p:cNvSpPr>
                <a:spLocks/>
              </p:cNvSpPr>
              <p:nvPr/>
            </p:nvSpPr>
            <p:spPr bwMode="auto">
              <a:xfrm>
                <a:off x="1628" y="12401"/>
                <a:ext cx="155" cy="48"/>
              </a:xfrm>
              <a:custGeom>
                <a:avLst/>
                <a:gdLst>
                  <a:gd name="T0" fmla="*/ 0 w 465"/>
                  <a:gd name="T1" fmla="*/ 0 h 142"/>
                  <a:gd name="T2" fmla="*/ 0 w 465"/>
                  <a:gd name="T3" fmla="*/ 0 h 142"/>
                  <a:gd name="T4" fmla="*/ 0 w 465"/>
                  <a:gd name="T5" fmla="*/ 0 h 142"/>
                  <a:gd name="T6" fmla="*/ 0 w 465"/>
                  <a:gd name="T7" fmla="*/ 0 h 142"/>
                  <a:gd name="T8" fmla="*/ 0 w 465"/>
                  <a:gd name="T9" fmla="*/ 0 h 142"/>
                  <a:gd name="T10" fmla="*/ 0 w 465"/>
                  <a:gd name="T11" fmla="*/ 0 h 142"/>
                  <a:gd name="T12" fmla="*/ 0 w 465"/>
                  <a:gd name="T13" fmla="*/ 0 h 142"/>
                  <a:gd name="T14" fmla="*/ 0 w 465"/>
                  <a:gd name="T15" fmla="*/ 0 h 142"/>
                  <a:gd name="T16" fmla="*/ 0 w 465"/>
                  <a:gd name="T17" fmla="*/ 0 h 142"/>
                  <a:gd name="T18" fmla="*/ 0 w 465"/>
                  <a:gd name="T19" fmla="*/ 0 h 142"/>
                  <a:gd name="T20" fmla="*/ 0 w 465"/>
                  <a:gd name="T21" fmla="*/ 0 h 142"/>
                  <a:gd name="T22" fmla="*/ 0 w 465"/>
                  <a:gd name="T23" fmla="*/ 0 h 142"/>
                  <a:gd name="T24" fmla="*/ 0 w 465"/>
                  <a:gd name="T25" fmla="*/ 0 h 142"/>
                  <a:gd name="T26" fmla="*/ 0 w 465"/>
                  <a:gd name="T27" fmla="*/ 0 h 142"/>
                  <a:gd name="T28" fmla="*/ 0 w 465"/>
                  <a:gd name="T29" fmla="*/ 0 h 142"/>
                  <a:gd name="T30" fmla="*/ 0 w 465"/>
                  <a:gd name="T31" fmla="*/ 0 h 142"/>
                  <a:gd name="T32" fmla="*/ 0 w 465"/>
                  <a:gd name="T33" fmla="*/ 0 h 142"/>
                  <a:gd name="T34" fmla="*/ 0 w 465"/>
                  <a:gd name="T35" fmla="*/ 0 h 142"/>
                  <a:gd name="T36" fmla="*/ 0 w 465"/>
                  <a:gd name="T37" fmla="*/ 0 h 142"/>
                  <a:gd name="T38" fmla="*/ 0 w 465"/>
                  <a:gd name="T39" fmla="*/ 0 h 142"/>
                  <a:gd name="T40" fmla="*/ 0 w 465"/>
                  <a:gd name="T41" fmla="*/ 0 h 142"/>
                  <a:gd name="T42" fmla="*/ 0 w 465"/>
                  <a:gd name="T43" fmla="*/ 0 h 142"/>
                  <a:gd name="T44" fmla="*/ 0 w 465"/>
                  <a:gd name="T45" fmla="*/ 0 h 142"/>
                  <a:gd name="T46" fmla="*/ 0 w 465"/>
                  <a:gd name="T47" fmla="*/ 0 h 142"/>
                  <a:gd name="T48" fmla="*/ 0 w 465"/>
                  <a:gd name="T49" fmla="*/ 0 h 142"/>
                  <a:gd name="T50" fmla="*/ 0 w 465"/>
                  <a:gd name="T51" fmla="*/ 0 h 142"/>
                  <a:gd name="T52" fmla="*/ 0 w 465"/>
                  <a:gd name="T53" fmla="*/ 0 h 142"/>
                  <a:gd name="T54" fmla="*/ 0 w 465"/>
                  <a:gd name="T55" fmla="*/ 0 h 142"/>
                  <a:gd name="T56" fmla="*/ 0 w 465"/>
                  <a:gd name="T57" fmla="*/ 0 h 142"/>
                  <a:gd name="T58" fmla="*/ 0 w 465"/>
                  <a:gd name="T59" fmla="*/ 0 h 142"/>
                  <a:gd name="T60" fmla="*/ 0 w 465"/>
                  <a:gd name="T61" fmla="*/ 0 h 142"/>
                  <a:gd name="T62" fmla="*/ 0 w 465"/>
                  <a:gd name="T63" fmla="*/ 0 h 142"/>
                  <a:gd name="T64" fmla="*/ 0 w 465"/>
                  <a:gd name="T65" fmla="*/ 0 h 142"/>
                  <a:gd name="T66" fmla="*/ 0 w 465"/>
                  <a:gd name="T67" fmla="*/ 0 h 142"/>
                  <a:gd name="T68" fmla="*/ 0 w 465"/>
                  <a:gd name="T69" fmla="*/ 0 h 14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5"/>
                  <a:gd name="T106" fmla="*/ 0 h 142"/>
                  <a:gd name="T107" fmla="*/ 465 w 465"/>
                  <a:gd name="T108" fmla="*/ 142 h 14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5" h="142">
                    <a:moveTo>
                      <a:pt x="322" y="0"/>
                    </a:moveTo>
                    <a:lnTo>
                      <a:pt x="308" y="7"/>
                    </a:lnTo>
                    <a:lnTo>
                      <a:pt x="295" y="18"/>
                    </a:lnTo>
                    <a:lnTo>
                      <a:pt x="283" y="27"/>
                    </a:lnTo>
                    <a:lnTo>
                      <a:pt x="269" y="38"/>
                    </a:lnTo>
                    <a:lnTo>
                      <a:pt x="260" y="40"/>
                    </a:lnTo>
                    <a:lnTo>
                      <a:pt x="252" y="44"/>
                    </a:lnTo>
                    <a:lnTo>
                      <a:pt x="244" y="44"/>
                    </a:lnTo>
                    <a:lnTo>
                      <a:pt x="237" y="46"/>
                    </a:lnTo>
                    <a:lnTo>
                      <a:pt x="227" y="45"/>
                    </a:lnTo>
                    <a:lnTo>
                      <a:pt x="217" y="44"/>
                    </a:lnTo>
                    <a:lnTo>
                      <a:pt x="208" y="40"/>
                    </a:lnTo>
                    <a:lnTo>
                      <a:pt x="196" y="38"/>
                    </a:lnTo>
                    <a:lnTo>
                      <a:pt x="185" y="34"/>
                    </a:lnTo>
                    <a:lnTo>
                      <a:pt x="173" y="32"/>
                    </a:lnTo>
                    <a:lnTo>
                      <a:pt x="162" y="28"/>
                    </a:lnTo>
                    <a:lnTo>
                      <a:pt x="149" y="27"/>
                    </a:lnTo>
                    <a:lnTo>
                      <a:pt x="139" y="24"/>
                    </a:lnTo>
                    <a:lnTo>
                      <a:pt x="128" y="24"/>
                    </a:lnTo>
                    <a:lnTo>
                      <a:pt x="116" y="20"/>
                    </a:lnTo>
                    <a:lnTo>
                      <a:pt x="106" y="20"/>
                    </a:lnTo>
                    <a:lnTo>
                      <a:pt x="94" y="19"/>
                    </a:lnTo>
                    <a:lnTo>
                      <a:pt x="84" y="19"/>
                    </a:lnTo>
                    <a:lnTo>
                      <a:pt x="73" y="19"/>
                    </a:lnTo>
                    <a:lnTo>
                      <a:pt x="62" y="21"/>
                    </a:lnTo>
                    <a:lnTo>
                      <a:pt x="50" y="24"/>
                    </a:lnTo>
                    <a:lnTo>
                      <a:pt x="41" y="26"/>
                    </a:lnTo>
                    <a:lnTo>
                      <a:pt x="28" y="28"/>
                    </a:lnTo>
                    <a:lnTo>
                      <a:pt x="17" y="33"/>
                    </a:lnTo>
                    <a:lnTo>
                      <a:pt x="13" y="40"/>
                    </a:lnTo>
                    <a:lnTo>
                      <a:pt x="10" y="45"/>
                    </a:lnTo>
                    <a:lnTo>
                      <a:pt x="5" y="52"/>
                    </a:lnTo>
                    <a:lnTo>
                      <a:pt x="0" y="58"/>
                    </a:lnTo>
                    <a:lnTo>
                      <a:pt x="24" y="74"/>
                    </a:lnTo>
                    <a:lnTo>
                      <a:pt x="48" y="88"/>
                    </a:lnTo>
                    <a:lnTo>
                      <a:pt x="73" y="100"/>
                    </a:lnTo>
                    <a:lnTo>
                      <a:pt x="99" y="112"/>
                    </a:lnTo>
                    <a:lnTo>
                      <a:pt x="127" y="121"/>
                    </a:lnTo>
                    <a:lnTo>
                      <a:pt x="155" y="127"/>
                    </a:lnTo>
                    <a:lnTo>
                      <a:pt x="184" y="135"/>
                    </a:lnTo>
                    <a:lnTo>
                      <a:pt x="213" y="139"/>
                    </a:lnTo>
                    <a:lnTo>
                      <a:pt x="244" y="141"/>
                    </a:lnTo>
                    <a:lnTo>
                      <a:pt x="273" y="142"/>
                    </a:lnTo>
                    <a:lnTo>
                      <a:pt x="304" y="141"/>
                    </a:lnTo>
                    <a:lnTo>
                      <a:pt x="333" y="139"/>
                    </a:lnTo>
                    <a:lnTo>
                      <a:pt x="363" y="136"/>
                    </a:lnTo>
                    <a:lnTo>
                      <a:pt x="394" y="130"/>
                    </a:lnTo>
                    <a:lnTo>
                      <a:pt x="420" y="125"/>
                    </a:lnTo>
                    <a:lnTo>
                      <a:pt x="451" y="120"/>
                    </a:lnTo>
                    <a:lnTo>
                      <a:pt x="455" y="112"/>
                    </a:lnTo>
                    <a:lnTo>
                      <a:pt x="456" y="106"/>
                    </a:lnTo>
                    <a:lnTo>
                      <a:pt x="459" y="98"/>
                    </a:lnTo>
                    <a:lnTo>
                      <a:pt x="465" y="93"/>
                    </a:lnTo>
                    <a:lnTo>
                      <a:pt x="455" y="83"/>
                    </a:lnTo>
                    <a:lnTo>
                      <a:pt x="448" y="75"/>
                    </a:lnTo>
                    <a:lnTo>
                      <a:pt x="438" y="69"/>
                    </a:lnTo>
                    <a:lnTo>
                      <a:pt x="431" y="62"/>
                    </a:lnTo>
                    <a:lnTo>
                      <a:pt x="420" y="57"/>
                    </a:lnTo>
                    <a:lnTo>
                      <a:pt x="412" y="51"/>
                    </a:lnTo>
                    <a:lnTo>
                      <a:pt x="402" y="45"/>
                    </a:lnTo>
                    <a:lnTo>
                      <a:pt x="394" y="40"/>
                    </a:lnTo>
                    <a:lnTo>
                      <a:pt x="384" y="34"/>
                    </a:lnTo>
                    <a:lnTo>
                      <a:pt x="376" y="31"/>
                    </a:lnTo>
                    <a:lnTo>
                      <a:pt x="366" y="25"/>
                    </a:lnTo>
                    <a:lnTo>
                      <a:pt x="355" y="20"/>
                    </a:lnTo>
                    <a:lnTo>
                      <a:pt x="345" y="14"/>
                    </a:lnTo>
                    <a:lnTo>
                      <a:pt x="337" y="10"/>
                    </a:lnTo>
                    <a:lnTo>
                      <a:pt x="329" y="5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6" name="Freeform 36"/>
              <p:cNvSpPr>
                <a:spLocks/>
              </p:cNvSpPr>
              <p:nvPr/>
            </p:nvSpPr>
            <p:spPr bwMode="auto">
              <a:xfrm>
                <a:off x="1478" y="12327"/>
                <a:ext cx="184" cy="110"/>
              </a:xfrm>
              <a:custGeom>
                <a:avLst/>
                <a:gdLst>
                  <a:gd name="T0" fmla="*/ 0 w 553"/>
                  <a:gd name="T1" fmla="*/ 0 h 331"/>
                  <a:gd name="T2" fmla="*/ 0 w 553"/>
                  <a:gd name="T3" fmla="*/ 0 h 331"/>
                  <a:gd name="T4" fmla="*/ 0 w 553"/>
                  <a:gd name="T5" fmla="*/ 0 h 331"/>
                  <a:gd name="T6" fmla="*/ 0 w 553"/>
                  <a:gd name="T7" fmla="*/ 0 h 331"/>
                  <a:gd name="T8" fmla="*/ 0 w 553"/>
                  <a:gd name="T9" fmla="*/ 0 h 331"/>
                  <a:gd name="T10" fmla="*/ 0 w 553"/>
                  <a:gd name="T11" fmla="*/ 0 h 331"/>
                  <a:gd name="T12" fmla="*/ 0 w 553"/>
                  <a:gd name="T13" fmla="*/ 0 h 331"/>
                  <a:gd name="T14" fmla="*/ 0 w 553"/>
                  <a:gd name="T15" fmla="*/ 0 h 331"/>
                  <a:gd name="T16" fmla="*/ 0 w 553"/>
                  <a:gd name="T17" fmla="*/ 0 h 331"/>
                  <a:gd name="T18" fmla="*/ 0 w 553"/>
                  <a:gd name="T19" fmla="*/ 0 h 331"/>
                  <a:gd name="T20" fmla="*/ 0 w 553"/>
                  <a:gd name="T21" fmla="*/ 0 h 331"/>
                  <a:gd name="T22" fmla="*/ 0 w 553"/>
                  <a:gd name="T23" fmla="*/ 0 h 331"/>
                  <a:gd name="T24" fmla="*/ 0 w 553"/>
                  <a:gd name="T25" fmla="*/ 0 h 331"/>
                  <a:gd name="T26" fmla="*/ 0 w 553"/>
                  <a:gd name="T27" fmla="*/ 0 h 331"/>
                  <a:gd name="T28" fmla="*/ 0 w 553"/>
                  <a:gd name="T29" fmla="*/ 0 h 331"/>
                  <a:gd name="T30" fmla="*/ 0 w 553"/>
                  <a:gd name="T31" fmla="*/ 0 h 331"/>
                  <a:gd name="T32" fmla="*/ 0 w 553"/>
                  <a:gd name="T33" fmla="*/ 0 h 331"/>
                  <a:gd name="T34" fmla="*/ 0 w 553"/>
                  <a:gd name="T35" fmla="*/ 0 h 331"/>
                  <a:gd name="T36" fmla="*/ 0 w 553"/>
                  <a:gd name="T37" fmla="*/ 0 h 331"/>
                  <a:gd name="T38" fmla="*/ 0 w 553"/>
                  <a:gd name="T39" fmla="*/ 0 h 331"/>
                  <a:gd name="T40" fmla="*/ 0 w 553"/>
                  <a:gd name="T41" fmla="*/ 0 h 331"/>
                  <a:gd name="T42" fmla="*/ 0 w 553"/>
                  <a:gd name="T43" fmla="*/ 0 h 331"/>
                  <a:gd name="T44" fmla="*/ 0 w 553"/>
                  <a:gd name="T45" fmla="*/ 0 h 331"/>
                  <a:gd name="T46" fmla="*/ 0 w 553"/>
                  <a:gd name="T47" fmla="*/ 0 h 331"/>
                  <a:gd name="T48" fmla="*/ 0 w 553"/>
                  <a:gd name="T49" fmla="*/ 0 h 331"/>
                  <a:gd name="T50" fmla="*/ 0 w 553"/>
                  <a:gd name="T51" fmla="*/ 0 h 331"/>
                  <a:gd name="T52" fmla="*/ 0 w 553"/>
                  <a:gd name="T53" fmla="*/ 0 h 331"/>
                  <a:gd name="T54" fmla="*/ 0 w 553"/>
                  <a:gd name="T55" fmla="*/ 0 h 331"/>
                  <a:gd name="T56" fmla="*/ 0 w 553"/>
                  <a:gd name="T57" fmla="*/ 0 h 331"/>
                  <a:gd name="T58" fmla="*/ 0 w 553"/>
                  <a:gd name="T59" fmla="*/ 0 h 331"/>
                  <a:gd name="T60" fmla="*/ 0 w 553"/>
                  <a:gd name="T61" fmla="*/ 0 h 331"/>
                  <a:gd name="T62" fmla="*/ 0 w 553"/>
                  <a:gd name="T63" fmla="*/ 0 h 331"/>
                  <a:gd name="T64" fmla="*/ 0 w 553"/>
                  <a:gd name="T65" fmla="*/ 0 h 331"/>
                  <a:gd name="T66" fmla="*/ 0 w 553"/>
                  <a:gd name="T67" fmla="*/ 0 h 331"/>
                  <a:gd name="T68" fmla="*/ 0 w 553"/>
                  <a:gd name="T69" fmla="*/ 0 h 331"/>
                  <a:gd name="T70" fmla="*/ 0 w 553"/>
                  <a:gd name="T71" fmla="*/ 0 h 331"/>
                  <a:gd name="T72" fmla="*/ 0 w 553"/>
                  <a:gd name="T73" fmla="*/ 0 h 331"/>
                  <a:gd name="T74" fmla="*/ 0 w 553"/>
                  <a:gd name="T75" fmla="*/ 0 h 331"/>
                  <a:gd name="T76" fmla="*/ 0 w 553"/>
                  <a:gd name="T77" fmla="*/ 0 h 331"/>
                  <a:gd name="T78" fmla="*/ 0 w 553"/>
                  <a:gd name="T79" fmla="*/ 0 h 331"/>
                  <a:gd name="T80" fmla="*/ 0 w 553"/>
                  <a:gd name="T81" fmla="*/ 0 h 331"/>
                  <a:gd name="T82" fmla="*/ 0 w 553"/>
                  <a:gd name="T83" fmla="*/ 0 h 331"/>
                  <a:gd name="T84" fmla="*/ 0 w 553"/>
                  <a:gd name="T85" fmla="*/ 0 h 331"/>
                  <a:gd name="T86" fmla="*/ 0 w 553"/>
                  <a:gd name="T87" fmla="*/ 0 h 331"/>
                  <a:gd name="T88" fmla="*/ 0 w 553"/>
                  <a:gd name="T89" fmla="*/ 0 h 331"/>
                  <a:gd name="T90" fmla="*/ 0 w 553"/>
                  <a:gd name="T91" fmla="*/ 0 h 331"/>
                  <a:gd name="T92" fmla="*/ 0 w 553"/>
                  <a:gd name="T93" fmla="*/ 0 h 331"/>
                  <a:gd name="T94" fmla="*/ 0 w 553"/>
                  <a:gd name="T95" fmla="*/ 0 h 331"/>
                  <a:gd name="T96" fmla="*/ 0 w 553"/>
                  <a:gd name="T97" fmla="*/ 0 h 331"/>
                  <a:gd name="T98" fmla="*/ 0 w 553"/>
                  <a:gd name="T99" fmla="*/ 0 h 331"/>
                  <a:gd name="T100" fmla="*/ 0 w 553"/>
                  <a:gd name="T101" fmla="*/ 0 h 331"/>
                  <a:gd name="T102" fmla="*/ 0 w 553"/>
                  <a:gd name="T103" fmla="*/ 0 h 331"/>
                  <a:gd name="T104" fmla="*/ 0 w 553"/>
                  <a:gd name="T105" fmla="*/ 0 h 331"/>
                  <a:gd name="T106" fmla="*/ 0 w 553"/>
                  <a:gd name="T107" fmla="*/ 0 h 331"/>
                  <a:gd name="T108" fmla="*/ 0 w 553"/>
                  <a:gd name="T109" fmla="*/ 0 h 331"/>
                  <a:gd name="T110" fmla="*/ 0 w 553"/>
                  <a:gd name="T111" fmla="*/ 0 h 331"/>
                  <a:gd name="T112" fmla="*/ 0 w 553"/>
                  <a:gd name="T113" fmla="*/ 0 h 331"/>
                  <a:gd name="T114" fmla="*/ 0 w 553"/>
                  <a:gd name="T115" fmla="*/ 0 h 33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53"/>
                  <a:gd name="T175" fmla="*/ 0 h 331"/>
                  <a:gd name="T176" fmla="*/ 553 w 553"/>
                  <a:gd name="T177" fmla="*/ 331 h 33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53" h="331">
                    <a:moveTo>
                      <a:pt x="43" y="0"/>
                    </a:moveTo>
                    <a:lnTo>
                      <a:pt x="19" y="11"/>
                    </a:lnTo>
                    <a:lnTo>
                      <a:pt x="7" y="26"/>
                    </a:lnTo>
                    <a:lnTo>
                      <a:pt x="0" y="39"/>
                    </a:lnTo>
                    <a:lnTo>
                      <a:pt x="1" y="53"/>
                    </a:lnTo>
                    <a:lnTo>
                      <a:pt x="7" y="66"/>
                    </a:lnTo>
                    <a:lnTo>
                      <a:pt x="19" y="81"/>
                    </a:lnTo>
                    <a:lnTo>
                      <a:pt x="32" y="95"/>
                    </a:lnTo>
                    <a:lnTo>
                      <a:pt x="53" y="108"/>
                    </a:lnTo>
                    <a:lnTo>
                      <a:pt x="71" y="121"/>
                    </a:lnTo>
                    <a:lnTo>
                      <a:pt x="93" y="134"/>
                    </a:lnTo>
                    <a:lnTo>
                      <a:pt x="115" y="147"/>
                    </a:lnTo>
                    <a:lnTo>
                      <a:pt x="139" y="161"/>
                    </a:lnTo>
                    <a:lnTo>
                      <a:pt x="158" y="174"/>
                    </a:lnTo>
                    <a:lnTo>
                      <a:pt x="179" y="186"/>
                    </a:lnTo>
                    <a:lnTo>
                      <a:pt x="196" y="198"/>
                    </a:lnTo>
                    <a:lnTo>
                      <a:pt x="209" y="209"/>
                    </a:lnTo>
                    <a:lnTo>
                      <a:pt x="229" y="215"/>
                    </a:lnTo>
                    <a:lnTo>
                      <a:pt x="252" y="224"/>
                    </a:lnTo>
                    <a:lnTo>
                      <a:pt x="272" y="231"/>
                    </a:lnTo>
                    <a:lnTo>
                      <a:pt x="295" y="240"/>
                    </a:lnTo>
                    <a:lnTo>
                      <a:pt x="316" y="250"/>
                    </a:lnTo>
                    <a:lnTo>
                      <a:pt x="335" y="261"/>
                    </a:lnTo>
                    <a:lnTo>
                      <a:pt x="357" y="269"/>
                    </a:lnTo>
                    <a:lnTo>
                      <a:pt x="378" y="280"/>
                    </a:lnTo>
                    <a:lnTo>
                      <a:pt x="396" y="289"/>
                    </a:lnTo>
                    <a:lnTo>
                      <a:pt x="418" y="298"/>
                    </a:lnTo>
                    <a:lnTo>
                      <a:pt x="438" y="306"/>
                    </a:lnTo>
                    <a:lnTo>
                      <a:pt x="460" y="313"/>
                    </a:lnTo>
                    <a:lnTo>
                      <a:pt x="482" y="319"/>
                    </a:lnTo>
                    <a:lnTo>
                      <a:pt x="503" y="324"/>
                    </a:lnTo>
                    <a:lnTo>
                      <a:pt x="527" y="329"/>
                    </a:lnTo>
                    <a:lnTo>
                      <a:pt x="553" y="331"/>
                    </a:lnTo>
                    <a:lnTo>
                      <a:pt x="553" y="322"/>
                    </a:lnTo>
                    <a:lnTo>
                      <a:pt x="553" y="312"/>
                    </a:lnTo>
                    <a:lnTo>
                      <a:pt x="553" y="305"/>
                    </a:lnTo>
                    <a:lnTo>
                      <a:pt x="553" y="298"/>
                    </a:lnTo>
                    <a:lnTo>
                      <a:pt x="553" y="289"/>
                    </a:lnTo>
                    <a:lnTo>
                      <a:pt x="553" y="281"/>
                    </a:lnTo>
                    <a:lnTo>
                      <a:pt x="553" y="275"/>
                    </a:lnTo>
                    <a:lnTo>
                      <a:pt x="553" y="268"/>
                    </a:lnTo>
                    <a:lnTo>
                      <a:pt x="517" y="254"/>
                    </a:lnTo>
                    <a:lnTo>
                      <a:pt x="485" y="239"/>
                    </a:lnTo>
                    <a:lnTo>
                      <a:pt x="452" y="225"/>
                    </a:lnTo>
                    <a:lnTo>
                      <a:pt x="420" y="211"/>
                    </a:lnTo>
                    <a:lnTo>
                      <a:pt x="388" y="195"/>
                    </a:lnTo>
                    <a:lnTo>
                      <a:pt x="356" y="181"/>
                    </a:lnTo>
                    <a:lnTo>
                      <a:pt x="324" y="164"/>
                    </a:lnTo>
                    <a:lnTo>
                      <a:pt x="292" y="147"/>
                    </a:lnTo>
                    <a:lnTo>
                      <a:pt x="260" y="131"/>
                    </a:lnTo>
                    <a:lnTo>
                      <a:pt x="229" y="113"/>
                    </a:lnTo>
                    <a:lnTo>
                      <a:pt x="197" y="95"/>
                    </a:lnTo>
                    <a:lnTo>
                      <a:pt x="167" y="77"/>
                    </a:lnTo>
                    <a:lnTo>
                      <a:pt x="135" y="58"/>
                    </a:lnTo>
                    <a:lnTo>
                      <a:pt x="104" y="39"/>
                    </a:lnTo>
                    <a:lnTo>
                      <a:pt x="75" y="19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7575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7" name="Freeform 37"/>
              <p:cNvSpPr>
                <a:spLocks/>
              </p:cNvSpPr>
              <p:nvPr/>
            </p:nvSpPr>
            <p:spPr bwMode="auto">
              <a:xfrm>
                <a:off x="1487" y="12330"/>
                <a:ext cx="236" cy="84"/>
              </a:xfrm>
              <a:custGeom>
                <a:avLst/>
                <a:gdLst>
                  <a:gd name="T0" fmla="*/ 0 w 706"/>
                  <a:gd name="T1" fmla="*/ 0 h 251"/>
                  <a:gd name="T2" fmla="*/ 0 w 706"/>
                  <a:gd name="T3" fmla="*/ 0 h 251"/>
                  <a:gd name="T4" fmla="*/ 0 w 706"/>
                  <a:gd name="T5" fmla="*/ 0 h 251"/>
                  <a:gd name="T6" fmla="*/ 0 w 706"/>
                  <a:gd name="T7" fmla="*/ 0 h 251"/>
                  <a:gd name="T8" fmla="*/ 0 w 706"/>
                  <a:gd name="T9" fmla="*/ 0 h 251"/>
                  <a:gd name="T10" fmla="*/ 0 w 706"/>
                  <a:gd name="T11" fmla="*/ 0 h 251"/>
                  <a:gd name="T12" fmla="*/ 0 w 706"/>
                  <a:gd name="T13" fmla="*/ 0 h 251"/>
                  <a:gd name="T14" fmla="*/ 0 w 706"/>
                  <a:gd name="T15" fmla="*/ 0 h 251"/>
                  <a:gd name="T16" fmla="*/ 0 w 706"/>
                  <a:gd name="T17" fmla="*/ 0 h 251"/>
                  <a:gd name="T18" fmla="*/ 0 w 706"/>
                  <a:gd name="T19" fmla="*/ 0 h 251"/>
                  <a:gd name="T20" fmla="*/ 0 w 706"/>
                  <a:gd name="T21" fmla="*/ 0 h 251"/>
                  <a:gd name="T22" fmla="*/ 0 w 706"/>
                  <a:gd name="T23" fmla="*/ 0 h 251"/>
                  <a:gd name="T24" fmla="*/ 0 w 706"/>
                  <a:gd name="T25" fmla="*/ 0 h 251"/>
                  <a:gd name="T26" fmla="*/ 0 w 706"/>
                  <a:gd name="T27" fmla="*/ 0 h 251"/>
                  <a:gd name="T28" fmla="*/ 0 w 706"/>
                  <a:gd name="T29" fmla="*/ 0 h 251"/>
                  <a:gd name="T30" fmla="*/ 0 w 706"/>
                  <a:gd name="T31" fmla="*/ 0 h 251"/>
                  <a:gd name="T32" fmla="*/ 0 w 706"/>
                  <a:gd name="T33" fmla="*/ 0 h 251"/>
                  <a:gd name="T34" fmla="*/ 0 w 706"/>
                  <a:gd name="T35" fmla="*/ 0 h 251"/>
                  <a:gd name="T36" fmla="*/ 0 w 706"/>
                  <a:gd name="T37" fmla="*/ 0 h 251"/>
                  <a:gd name="T38" fmla="*/ 0 w 706"/>
                  <a:gd name="T39" fmla="*/ 0 h 251"/>
                  <a:gd name="T40" fmla="*/ 0 w 706"/>
                  <a:gd name="T41" fmla="*/ 0 h 251"/>
                  <a:gd name="T42" fmla="*/ 0 w 706"/>
                  <a:gd name="T43" fmla="*/ 0 h 251"/>
                  <a:gd name="T44" fmla="*/ 0 w 706"/>
                  <a:gd name="T45" fmla="*/ 0 h 251"/>
                  <a:gd name="T46" fmla="*/ 0 w 706"/>
                  <a:gd name="T47" fmla="*/ 0 h 251"/>
                  <a:gd name="T48" fmla="*/ 0 w 706"/>
                  <a:gd name="T49" fmla="*/ 0 h 251"/>
                  <a:gd name="T50" fmla="*/ 0 w 706"/>
                  <a:gd name="T51" fmla="*/ 0 h 251"/>
                  <a:gd name="T52" fmla="*/ 0 w 706"/>
                  <a:gd name="T53" fmla="*/ 0 h 251"/>
                  <a:gd name="T54" fmla="*/ 0 w 706"/>
                  <a:gd name="T55" fmla="*/ 0 h 251"/>
                  <a:gd name="T56" fmla="*/ 0 w 706"/>
                  <a:gd name="T57" fmla="*/ 0 h 251"/>
                  <a:gd name="T58" fmla="*/ 0 w 706"/>
                  <a:gd name="T59" fmla="*/ 0 h 251"/>
                  <a:gd name="T60" fmla="*/ 0 w 706"/>
                  <a:gd name="T61" fmla="*/ 0 h 251"/>
                  <a:gd name="T62" fmla="*/ 0 w 706"/>
                  <a:gd name="T63" fmla="*/ 0 h 251"/>
                  <a:gd name="T64" fmla="*/ 0 w 706"/>
                  <a:gd name="T65" fmla="*/ 0 h 251"/>
                  <a:gd name="T66" fmla="*/ 0 w 706"/>
                  <a:gd name="T67" fmla="*/ 0 h 251"/>
                  <a:gd name="T68" fmla="*/ 0 w 706"/>
                  <a:gd name="T69" fmla="*/ 0 h 251"/>
                  <a:gd name="T70" fmla="*/ 0 w 706"/>
                  <a:gd name="T71" fmla="*/ 0 h 251"/>
                  <a:gd name="T72" fmla="*/ 0 w 706"/>
                  <a:gd name="T73" fmla="*/ 0 h 251"/>
                  <a:gd name="T74" fmla="*/ 0 w 706"/>
                  <a:gd name="T75" fmla="*/ 0 h 251"/>
                  <a:gd name="T76" fmla="*/ 0 w 706"/>
                  <a:gd name="T77" fmla="*/ 0 h 251"/>
                  <a:gd name="T78" fmla="*/ 0 w 706"/>
                  <a:gd name="T79" fmla="*/ 0 h 251"/>
                  <a:gd name="T80" fmla="*/ 0 w 706"/>
                  <a:gd name="T81" fmla="*/ 0 h 251"/>
                  <a:gd name="T82" fmla="*/ 0 w 706"/>
                  <a:gd name="T83" fmla="*/ 0 h 251"/>
                  <a:gd name="T84" fmla="*/ 0 w 706"/>
                  <a:gd name="T85" fmla="*/ 0 h 251"/>
                  <a:gd name="T86" fmla="*/ 0 w 706"/>
                  <a:gd name="T87" fmla="*/ 0 h 251"/>
                  <a:gd name="T88" fmla="*/ 0 w 706"/>
                  <a:gd name="T89" fmla="*/ 0 h 251"/>
                  <a:gd name="T90" fmla="*/ 0 w 706"/>
                  <a:gd name="T91" fmla="*/ 0 h 251"/>
                  <a:gd name="T92" fmla="*/ 0 w 706"/>
                  <a:gd name="T93" fmla="*/ 0 h 251"/>
                  <a:gd name="T94" fmla="*/ 0 w 706"/>
                  <a:gd name="T95" fmla="*/ 0 h 251"/>
                  <a:gd name="T96" fmla="*/ 0 w 706"/>
                  <a:gd name="T97" fmla="*/ 0 h 251"/>
                  <a:gd name="T98" fmla="*/ 0 w 706"/>
                  <a:gd name="T99" fmla="*/ 0 h 251"/>
                  <a:gd name="T100" fmla="*/ 0 w 706"/>
                  <a:gd name="T101" fmla="*/ 0 h 251"/>
                  <a:gd name="T102" fmla="*/ 0 w 706"/>
                  <a:gd name="T103" fmla="*/ 0 h 251"/>
                  <a:gd name="T104" fmla="*/ 0 w 706"/>
                  <a:gd name="T105" fmla="*/ 0 h 251"/>
                  <a:gd name="T106" fmla="*/ 0 w 706"/>
                  <a:gd name="T107" fmla="*/ 0 h 251"/>
                  <a:gd name="T108" fmla="*/ 0 w 706"/>
                  <a:gd name="T109" fmla="*/ 0 h 251"/>
                  <a:gd name="T110" fmla="*/ 0 w 706"/>
                  <a:gd name="T111" fmla="*/ 0 h 251"/>
                  <a:gd name="T112" fmla="*/ 0 w 706"/>
                  <a:gd name="T113" fmla="*/ 0 h 251"/>
                  <a:gd name="T114" fmla="*/ 0 w 706"/>
                  <a:gd name="T115" fmla="*/ 0 h 251"/>
                  <a:gd name="T116" fmla="*/ 0 w 706"/>
                  <a:gd name="T117" fmla="*/ 0 h 251"/>
                  <a:gd name="T118" fmla="*/ 0 w 706"/>
                  <a:gd name="T119" fmla="*/ 0 h 251"/>
                  <a:gd name="T120" fmla="*/ 0 w 706"/>
                  <a:gd name="T121" fmla="*/ 0 h 251"/>
                  <a:gd name="T122" fmla="*/ 0 w 706"/>
                  <a:gd name="T123" fmla="*/ 0 h 25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06"/>
                  <a:gd name="T187" fmla="*/ 0 h 251"/>
                  <a:gd name="T188" fmla="*/ 706 w 706"/>
                  <a:gd name="T189" fmla="*/ 251 h 25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06" h="251">
                    <a:moveTo>
                      <a:pt x="73" y="0"/>
                    </a:moveTo>
                    <a:lnTo>
                      <a:pt x="64" y="2"/>
                    </a:lnTo>
                    <a:lnTo>
                      <a:pt x="57" y="8"/>
                    </a:lnTo>
                    <a:lnTo>
                      <a:pt x="47" y="12"/>
                    </a:lnTo>
                    <a:lnTo>
                      <a:pt x="35" y="22"/>
                    </a:lnTo>
                    <a:lnTo>
                      <a:pt x="25" y="30"/>
                    </a:lnTo>
                    <a:lnTo>
                      <a:pt x="15" y="41"/>
                    </a:lnTo>
                    <a:lnTo>
                      <a:pt x="5" y="51"/>
                    </a:lnTo>
                    <a:lnTo>
                      <a:pt x="0" y="58"/>
                    </a:lnTo>
                    <a:lnTo>
                      <a:pt x="37" y="68"/>
                    </a:lnTo>
                    <a:lnTo>
                      <a:pt x="80" y="80"/>
                    </a:lnTo>
                    <a:lnTo>
                      <a:pt x="119" y="90"/>
                    </a:lnTo>
                    <a:lnTo>
                      <a:pt x="162" y="97"/>
                    </a:lnTo>
                    <a:lnTo>
                      <a:pt x="203" y="107"/>
                    </a:lnTo>
                    <a:lnTo>
                      <a:pt x="244" y="116"/>
                    </a:lnTo>
                    <a:lnTo>
                      <a:pt x="286" y="125"/>
                    </a:lnTo>
                    <a:lnTo>
                      <a:pt x="329" y="135"/>
                    </a:lnTo>
                    <a:lnTo>
                      <a:pt x="368" y="145"/>
                    </a:lnTo>
                    <a:lnTo>
                      <a:pt x="409" y="153"/>
                    </a:lnTo>
                    <a:lnTo>
                      <a:pt x="449" y="166"/>
                    </a:lnTo>
                    <a:lnTo>
                      <a:pt x="489" y="179"/>
                    </a:lnTo>
                    <a:lnTo>
                      <a:pt x="528" y="194"/>
                    </a:lnTo>
                    <a:lnTo>
                      <a:pt x="567" y="210"/>
                    </a:lnTo>
                    <a:lnTo>
                      <a:pt x="602" y="228"/>
                    </a:lnTo>
                    <a:lnTo>
                      <a:pt x="639" y="251"/>
                    </a:lnTo>
                    <a:lnTo>
                      <a:pt x="650" y="251"/>
                    </a:lnTo>
                    <a:lnTo>
                      <a:pt x="664" y="251"/>
                    </a:lnTo>
                    <a:lnTo>
                      <a:pt x="678" y="251"/>
                    </a:lnTo>
                    <a:lnTo>
                      <a:pt x="689" y="251"/>
                    </a:lnTo>
                    <a:lnTo>
                      <a:pt x="700" y="233"/>
                    </a:lnTo>
                    <a:lnTo>
                      <a:pt x="705" y="218"/>
                    </a:lnTo>
                    <a:lnTo>
                      <a:pt x="706" y="203"/>
                    </a:lnTo>
                    <a:lnTo>
                      <a:pt x="705" y="190"/>
                    </a:lnTo>
                    <a:lnTo>
                      <a:pt x="696" y="177"/>
                    </a:lnTo>
                    <a:lnTo>
                      <a:pt x="688" y="166"/>
                    </a:lnTo>
                    <a:lnTo>
                      <a:pt x="673" y="153"/>
                    </a:lnTo>
                    <a:lnTo>
                      <a:pt x="659" y="145"/>
                    </a:lnTo>
                    <a:lnTo>
                      <a:pt x="639" y="135"/>
                    </a:lnTo>
                    <a:lnTo>
                      <a:pt x="623" y="126"/>
                    </a:lnTo>
                    <a:lnTo>
                      <a:pt x="600" y="117"/>
                    </a:lnTo>
                    <a:lnTo>
                      <a:pt x="581" y="110"/>
                    </a:lnTo>
                    <a:lnTo>
                      <a:pt x="559" y="102"/>
                    </a:lnTo>
                    <a:lnTo>
                      <a:pt x="536" y="96"/>
                    </a:lnTo>
                    <a:lnTo>
                      <a:pt x="516" y="90"/>
                    </a:lnTo>
                    <a:lnTo>
                      <a:pt x="498" y="84"/>
                    </a:lnTo>
                    <a:lnTo>
                      <a:pt x="472" y="76"/>
                    </a:lnTo>
                    <a:lnTo>
                      <a:pt x="449" y="67"/>
                    </a:lnTo>
                    <a:lnTo>
                      <a:pt x="422" y="62"/>
                    </a:lnTo>
                    <a:lnTo>
                      <a:pt x="396" y="55"/>
                    </a:lnTo>
                    <a:lnTo>
                      <a:pt x="368" y="51"/>
                    </a:lnTo>
                    <a:lnTo>
                      <a:pt x="342" y="47"/>
                    </a:lnTo>
                    <a:lnTo>
                      <a:pt x="314" y="41"/>
                    </a:lnTo>
                    <a:lnTo>
                      <a:pt x="288" y="37"/>
                    </a:lnTo>
                    <a:lnTo>
                      <a:pt x="258" y="32"/>
                    </a:lnTo>
                    <a:lnTo>
                      <a:pt x="231" y="28"/>
                    </a:lnTo>
                    <a:lnTo>
                      <a:pt x="203" y="24"/>
                    </a:lnTo>
                    <a:lnTo>
                      <a:pt x="176" y="21"/>
                    </a:lnTo>
                    <a:lnTo>
                      <a:pt x="149" y="15"/>
                    </a:lnTo>
                    <a:lnTo>
                      <a:pt x="122" y="11"/>
                    </a:lnTo>
                    <a:lnTo>
                      <a:pt x="97" y="6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5959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8" name="Freeform 38"/>
              <p:cNvSpPr>
                <a:spLocks/>
              </p:cNvSpPr>
              <p:nvPr/>
            </p:nvSpPr>
            <p:spPr bwMode="auto">
              <a:xfrm>
                <a:off x="1573" y="12342"/>
                <a:ext cx="177" cy="88"/>
              </a:xfrm>
              <a:custGeom>
                <a:avLst/>
                <a:gdLst>
                  <a:gd name="T0" fmla="*/ 0 w 531"/>
                  <a:gd name="T1" fmla="*/ 0 h 266"/>
                  <a:gd name="T2" fmla="*/ 0 w 531"/>
                  <a:gd name="T3" fmla="*/ 0 h 266"/>
                  <a:gd name="T4" fmla="*/ 0 w 531"/>
                  <a:gd name="T5" fmla="*/ 0 h 266"/>
                  <a:gd name="T6" fmla="*/ 0 w 531"/>
                  <a:gd name="T7" fmla="*/ 0 h 266"/>
                  <a:gd name="T8" fmla="*/ 0 w 531"/>
                  <a:gd name="T9" fmla="*/ 0 h 266"/>
                  <a:gd name="T10" fmla="*/ 0 w 531"/>
                  <a:gd name="T11" fmla="*/ 0 h 266"/>
                  <a:gd name="T12" fmla="*/ 0 w 531"/>
                  <a:gd name="T13" fmla="*/ 0 h 266"/>
                  <a:gd name="T14" fmla="*/ 0 w 531"/>
                  <a:gd name="T15" fmla="*/ 0 h 266"/>
                  <a:gd name="T16" fmla="*/ 0 w 531"/>
                  <a:gd name="T17" fmla="*/ 0 h 266"/>
                  <a:gd name="T18" fmla="*/ 0 w 531"/>
                  <a:gd name="T19" fmla="*/ 0 h 266"/>
                  <a:gd name="T20" fmla="*/ 0 w 531"/>
                  <a:gd name="T21" fmla="*/ 0 h 266"/>
                  <a:gd name="T22" fmla="*/ 0 w 531"/>
                  <a:gd name="T23" fmla="*/ 0 h 266"/>
                  <a:gd name="T24" fmla="*/ 0 w 531"/>
                  <a:gd name="T25" fmla="*/ 0 h 266"/>
                  <a:gd name="T26" fmla="*/ 0 w 531"/>
                  <a:gd name="T27" fmla="*/ 0 h 266"/>
                  <a:gd name="T28" fmla="*/ 0 w 531"/>
                  <a:gd name="T29" fmla="*/ 0 h 266"/>
                  <a:gd name="T30" fmla="*/ 0 w 531"/>
                  <a:gd name="T31" fmla="*/ 0 h 266"/>
                  <a:gd name="T32" fmla="*/ 0 w 531"/>
                  <a:gd name="T33" fmla="*/ 0 h 266"/>
                  <a:gd name="T34" fmla="*/ 0 w 531"/>
                  <a:gd name="T35" fmla="*/ 0 h 266"/>
                  <a:gd name="T36" fmla="*/ 0 w 531"/>
                  <a:gd name="T37" fmla="*/ 0 h 266"/>
                  <a:gd name="T38" fmla="*/ 0 w 531"/>
                  <a:gd name="T39" fmla="*/ 0 h 266"/>
                  <a:gd name="T40" fmla="*/ 0 w 531"/>
                  <a:gd name="T41" fmla="*/ 0 h 266"/>
                  <a:gd name="T42" fmla="*/ 0 w 531"/>
                  <a:gd name="T43" fmla="*/ 0 h 266"/>
                  <a:gd name="T44" fmla="*/ 0 w 531"/>
                  <a:gd name="T45" fmla="*/ 0 h 266"/>
                  <a:gd name="T46" fmla="*/ 0 w 531"/>
                  <a:gd name="T47" fmla="*/ 0 h 266"/>
                  <a:gd name="T48" fmla="*/ 0 w 531"/>
                  <a:gd name="T49" fmla="*/ 0 h 266"/>
                  <a:gd name="T50" fmla="*/ 0 w 531"/>
                  <a:gd name="T51" fmla="*/ 0 h 266"/>
                  <a:gd name="T52" fmla="*/ 0 w 531"/>
                  <a:gd name="T53" fmla="*/ 0 h 266"/>
                  <a:gd name="T54" fmla="*/ 0 w 531"/>
                  <a:gd name="T55" fmla="*/ 0 h 266"/>
                  <a:gd name="T56" fmla="*/ 0 w 531"/>
                  <a:gd name="T57" fmla="*/ 0 h 266"/>
                  <a:gd name="T58" fmla="*/ 0 w 531"/>
                  <a:gd name="T59" fmla="*/ 0 h 266"/>
                  <a:gd name="T60" fmla="*/ 0 w 531"/>
                  <a:gd name="T61" fmla="*/ 0 h 266"/>
                  <a:gd name="T62" fmla="*/ 0 w 531"/>
                  <a:gd name="T63" fmla="*/ 0 h 266"/>
                  <a:gd name="T64" fmla="*/ 0 w 531"/>
                  <a:gd name="T65" fmla="*/ 0 h 266"/>
                  <a:gd name="T66" fmla="*/ 0 w 531"/>
                  <a:gd name="T67" fmla="*/ 0 h 266"/>
                  <a:gd name="T68" fmla="*/ 0 w 531"/>
                  <a:gd name="T69" fmla="*/ 0 h 266"/>
                  <a:gd name="T70" fmla="*/ 0 w 531"/>
                  <a:gd name="T71" fmla="*/ 0 h 266"/>
                  <a:gd name="T72" fmla="*/ 0 w 531"/>
                  <a:gd name="T73" fmla="*/ 0 h 266"/>
                  <a:gd name="T74" fmla="*/ 0 w 531"/>
                  <a:gd name="T75" fmla="*/ 0 h 266"/>
                  <a:gd name="T76" fmla="*/ 0 w 531"/>
                  <a:gd name="T77" fmla="*/ 0 h 2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1"/>
                  <a:gd name="T118" fmla="*/ 0 h 266"/>
                  <a:gd name="T119" fmla="*/ 531 w 531"/>
                  <a:gd name="T120" fmla="*/ 266 h 26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1" h="266">
                    <a:moveTo>
                      <a:pt x="33" y="0"/>
                    </a:moveTo>
                    <a:lnTo>
                      <a:pt x="19" y="11"/>
                    </a:lnTo>
                    <a:lnTo>
                      <a:pt x="11" y="24"/>
                    </a:lnTo>
                    <a:lnTo>
                      <a:pt x="6" y="36"/>
                    </a:lnTo>
                    <a:lnTo>
                      <a:pt x="1" y="50"/>
                    </a:lnTo>
                    <a:lnTo>
                      <a:pt x="0" y="64"/>
                    </a:lnTo>
                    <a:lnTo>
                      <a:pt x="6" y="81"/>
                    </a:lnTo>
                    <a:lnTo>
                      <a:pt x="8" y="95"/>
                    </a:lnTo>
                    <a:lnTo>
                      <a:pt x="17" y="111"/>
                    </a:lnTo>
                    <a:lnTo>
                      <a:pt x="26" y="124"/>
                    </a:lnTo>
                    <a:lnTo>
                      <a:pt x="39" y="137"/>
                    </a:lnTo>
                    <a:lnTo>
                      <a:pt x="49" y="150"/>
                    </a:lnTo>
                    <a:lnTo>
                      <a:pt x="65" y="163"/>
                    </a:lnTo>
                    <a:lnTo>
                      <a:pt x="79" y="173"/>
                    </a:lnTo>
                    <a:lnTo>
                      <a:pt x="96" y="184"/>
                    </a:lnTo>
                    <a:lnTo>
                      <a:pt x="113" y="193"/>
                    </a:lnTo>
                    <a:lnTo>
                      <a:pt x="133" y="200"/>
                    </a:lnTo>
                    <a:lnTo>
                      <a:pt x="149" y="207"/>
                    </a:lnTo>
                    <a:lnTo>
                      <a:pt x="165" y="216"/>
                    </a:lnTo>
                    <a:lnTo>
                      <a:pt x="182" y="223"/>
                    </a:lnTo>
                    <a:lnTo>
                      <a:pt x="199" y="231"/>
                    </a:lnTo>
                    <a:lnTo>
                      <a:pt x="215" y="237"/>
                    </a:lnTo>
                    <a:lnTo>
                      <a:pt x="234" y="246"/>
                    </a:lnTo>
                    <a:lnTo>
                      <a:pt x="253" y="249"/>
                    </a:lnTo>
                    <a:lnTo>
                      <a:pt x="271" y="255"/>
                    </a:lnTo>
                    <a:lnTo>
                      <a:pt x="288" y="259"/>
                    </a:lnTo>
                    <a:lnTo>
                      <a:pt x="306" y="262"/>
                    </a:lnTo>
                    <a:lnTo>
                      <a:pt x="327" y="265"/>
                    </a:lnTo>
                    <a:lnTo>
                      <a:pt x="345" y="266"/>
                    </a:lnTo>
                    <a:lnTo>
                      <a:pt x="364" y="266"/>
                    </a:lnTo>
                    <a:lnTo>
                      <a:pt x="382" y="265"/>
                    </a:lnTo>
                    <a:lnTo>
                      <a:pt x="405" y="262"/>
                    </a:lnTo>
                    <a:lnTo>
                      <a:pt x="424" y="259"/>
                    </a:lnTo>
                    <a:lnTo>
                      <a:pt x="437" y="259"/>
                    </a:lnTo>
                    <a:lnTo>
                      <a:pt x="448" y="259"/>
                    </a:lnTo>
                    <a:lnTo>
                      <a:pt x="460" y="259"/>
                    </a:lnTo>
                    <a:lnTo>
                      <a:pt x="473" y="259"/>
                    </a:lnTo>
                    <a:lnTo>
                      <a:pt x="478" y="254"/>
                    </a:lnTo>
                    <a:lnTo>
                      <a:pt x="487" y="250"/>
                    </a:lnTo>
                    <a:lnTo>
                      <a:pt x="494" y="246"/>
                    </a:lnTo>
                    <a:lnTo>
                      <a:pt x="503" y="241"/>
                    </a:lnTo>
                    <a:lnTo>
                      <a:pt x="510" y="234"/>
                    </a:lnTo>
                    <a:lnTo>
                      <a:pt x="519" y="228"/>
                    </a:lnTo>
                    <a:lnTo>
                      <a:pt x="526" y="223"/>
                    </a:lnTo>
                    <a:lnTo>
                      <a:pt x="531" y="219"/>
                    </a:lnTo>
                    <a:lnTo>
                      <a:pt x="503" y="213"/>
                    </a:lnTo>
                    <a:lnTo>
                      <a:pt x="478" y="209"/>
                    </a:lnTo>
                    <a:lnTo>
                      <a:pt x="453" y="203"/>
                    </a:lnTo>
                    <a:lnTo>
                      <a:pt x="428" y="195"/>
                    </a:lnTo>
                    <a:lnTo>
                      <a:pt x="405" y="186"/>
                    </a:lnTo>
                    <a:lnTo>
                      <a:pt x="378" y="179"/>
                    </a:lnTo>
                    <a:lnTo>
                      <a:pt x="356" y="169"/>
                    </a:lnTo>
                    <a:lnTo>
                      <a:pt x="332" y="162"/>
                    </a:lnTo>
                    <a:lnTo>
                      <a:pt x="310" y="150"/>
                    </a:lnTo>
                    <a:lnTo>
                      <a:pt x="286" y="141"/>
                    </a:lnTo>
                    <a:lnTo>
                      <a:pt x="263" y="130"/>
                    </a:lnTo>
                    <a:lnTo>
                      <a:pt x="239" y="119"/>
                    </a:lnTo>
                    <a:lnTo>
                      <a:pt x="215" y="110"/>
                    </a:lnTo>
                    <a:lnTo>
                      <a:pt x="193" y="99"/>
                    </a:lnTo>
                    <a:lnTo>
                      <a:pt x="170" y="88"/>
                    </a:lnTo>
                    <a:lnTo>
                      <a:pt x="149" y="79"/>
                    </a:lnTo>
                    <a:lnTo>
                      <a:pt x="138" y="76"/>
                    </a:lnTo>
                    <a:lnTo>
                      <a:pt x="128" y="75"/>
                    </a:lnTo>
                    <a:lnTo>
                      <a:pt x="121" y="71"/>
                    </a:lnTo>
                    <a:lnTo>
                      <a:pt x="113" y="68"/>
                    </a:lnTo>
                    <a:lnTo>
                      <a:pt x="104" y="63"/>
                    </a:lnTo>
                    <a:lnTo>
                      <a:pt x="99" y="58"/>
                    </a:lnTo>
                    <a:lnTo>
                      <a:pt x="93" y="51"/>
                    </a:lnTo>
                    <a:lnTo>
                      <a:pt x="88" y="46"/>
                    </a:lnTo>
                    <a:lnTo>
                      <a:pt x="81" y="40"/>
                    </a:lnTo>
                    <a:lnTo>
                      <a:pt x="74" y="33"/>
                    </a:lnTo>
                    <a:lnTo>
                      <a:pt x="67" y="28"/>
                    </a:lnTo>
                    <a:lnTo>
                      <a:pt x="63" y="21"/>
                    </a:lnTo>
                    <a:lnTo>
                      <a:pt x="56" y="15"/>
                    </a:lnTo>
                    <a:lnTo>
                      <a:pt x="49" y="8"/>
                    </a:lnTo>
                    <a:lnTo>
                      <a:pt x="40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E6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9" name="Freeform 39"/>
              <p:cNvSpPr>
                <a:spLocks/>
              </p:cNvSpPr>
              <p:nvPr/>
            </p:nvSpPr>
            <p:spPr bwMode="auto">
              <a:xfrm>
                <a:off x="1580" y="12344"/>
                <a:ext cx="182" cy="71"/>
              </a:xfrm>
              <a:custGeom>
                <a:avLst/>
                <a:gdLst>
                  <a:gd name="T0" fmla="*/ 0 w 544"/>
                  <a:gd name="T1" fmla="*/ 0 h 213"/>
                  <a:gd name="T2" fmla="*/ 0 w 544"/>
                  <a:gd name="T3" fmla="*/ 0 h 213"/>
                  <a:gd name="T4" fmla="*/ 0 w 544"/>
                  <a:gd name="T5" fmla="*/ 0 h 213"/>
                  <a:gd name="T6" fmla="*/ 0 w 544"/>
                  <a:gd name="T7" fmla="*/ 0 h 213"/>
                  <a:gd name="T8" fmla="*/ 0 w 544"/>
                  <a:gd name="T9" fmla="*/ 0 h 213"/>
                  <a:gd name="T10" fmla="*/ 0 w 544"/>
                  <a:gd name="T11" fmla="*/ 0 h 213"/>
                  <a:gd name="T12" fmla="*/ 0 w 544"/>
                  <a:gd name="T13" fmla="*/ 0 h 213"/>
                  <a:gd name="T14" fmla="*/ 0 w 544"/>
                  <a:gd name="T15" fmla="*/ 0 h 213"/>
                  <a:gd name="T16" fmla="*/ 0 w 544"/>
                  <a:gd name="T17" fmla="*/ 0 h 213"/>
                  <a:gd name="T18" fmla="*/ 0 w 544"/>
                  <a:gd name="T19" fmla="*/ 0 h 213"/>
                  <a:gd name="T20" fmla="*/ 0 w 544"/>
                  <a:gd name="T21" fmla="*/ 0 h 213"/>
                  <a:gd name="T22" fmla="*/ 0 w 544"/>
                  <a:gd name="T23" fmla="*/ 0 h 213"/>
                  <a:gd name="T24" fmla="*/ 0 w 544"/>
                  <a:gd name="T25" fmla="*/ 0 h 213"/>
                  <a:gd name="T26" fmla="*/ 0 w 544"/>
                  <a:gd name="T27" fmla="*/ 0 h 213"/>
                  <a:gd name="T28" fmla="*/ 0 w 544"/>
                  <a:gd name="T29" fmla="*/ 0 h 213"/>
                  <a:gd name="T30" fmla="*/ 0 w 544"/>
                  <a:gd name="T31" fmla="*/ 0 h 213"/>
                  <a:gd name="T32" fmla="*/ 0 w 544"/>
                  <a:gd name="T33" fmla="*/ 0 h 213"/>
                  <a:gd name="T34" fmla="*/ 0 w 544"/>
                  <a:gd name="T35" fmla="*/ 0 h 213"/>
                  <a:gd name="T36" fmla="*/ 0 w 544"/>
                  <a:gd name="T37" fmla="*/ 0 h 213"/>
                  <a:gd name="T38" fmla="*/ 0 w 544"/>
                  <a:gd name="T39" fmla="*/ 0 h 213"/>
                  <a:gd name="T40" fmla="*/ 0 w 544"/>
                  <a:gd name="T41" fmla="*/ 0 h 213"/>
                  <a:gd name="T42" fmla="*/ 0 w 544"/>
                  <a:gd name="T43" fmla="*/ 0 h 213"/>
                  <a:gd name="T44" fmla="*/ 0 w 544"/>
                  <a:gd name="T45" fmla="*/ 0 h 213"/>
                  <a:gd name="T46" fmla="*/ 0 w 544"/>
                  <a:gd name="T47" fmla="*/ 0 h 213"/>
                  <a:gd name="T48" fmla="*/ 0 w 544"/>
                  <a:gd name="T49" fmla="*/ 0 h 213"/>
                  <a:gd name="T50" fmla="*/ 0 w 544"/>
                  <a:gd name="T51" fmla="*/ 0 h 213"/>
                  <a:gd name="T52" fmla="*/ 0 w 544"/>
                  <a:gd name="T53" fmla="*/ 0 h 213"/>
                  <a:gd name="T54" fmla="*/ 0 w 544"/>
                  <a:gd name="T55" fmla="*/ 0 h 213"/>
                  <a:gd name="T56" fmla="*/ 0 w 544"/>
                  <a:gd name="T57" fmla="*/ 0 h 213"/>
                  <a:gd name="T58" fmla="*/ 0 w 544"/>
                  <a:gd name="T59" fmla="*/ 0 h 213"/>
                  <a:gd name="T60" fmla="*/ 0 w 544"/>
                  <a:gd name="T61" fmla="*/ 0 h 213"/>
                  <a:gd name="T62" fmla="*/ 0 w 544"/>
                  <a:gd name="T63" fmla="*/ 0 h 213"/>
                  <a:gd name="T64" fmla="*/ 0 w 544"/>
                  <a:gd name="T65" fmla="*/ 0 h 2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4"/>
                  <a:gd name="T100" fmla="*/ 0 h 213"/>
                  <a:gd name="T101" fmla="*/ 544 w 544"/>
                  <a:gd name="T102" fmla="*/ 213 h 21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4" h="213">
                    <a:moveTo>
                      <a:pt x="24" y="0"/>
                    </a:moveTo>
                    <a:lnTo>
                      <a:pt x="11" y="5"/>
                    </a:lnTo>
                    <a:lnTo>
                      <a:pt x="4" y="11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0" y="26"/>
                    </a:lnTo>
                    <a:lnTo>
                      <a:pt x="4" y="31"/>
                    </a:lnTo>
                    <a:lnTo>
                      <a:pt x="10" y="37"/>
                    </a:lnTo>
                    <a:lnTo>
                      <a:pt x="17" y="42"/>
                    </a:lnTo>
                    <a:lnTo>
                      <a:pt x="25" y="45"/>
                    </a:lnTo>
                    <a:lnTo>
                      <a:pt x="34" y="51"/>
                    </a:lnTo>
                    <a:lnTo>
                      <a:pt x="43" y="56"/>
                    </a:lnTo>
                    <a:lnTo>
                      <a:pt x="53" y="62"/>
                    </a:lnTo>
                    <a:lnTo>
                      <a:pt x="60" y="65"/>
                    </a:lnTo>
                    <a:lnTo>
                      <a:pt x="71" y="69"/>
                    </a:lnTo>
                    <a:lnTo>
                      <a:pt x="77" y="71"/>
                    </a:lnTo>
                    <a:lnTo>
                      <a:pt x="85" y="76"/>
                    </a:lnTo>
                    <a:lnTo>
                      <a:pt x="114" y="83"/>
                    </a:lnTo>
                    <a:lnTo>
                      <a:pt x="143" y="93"/>
                    </a:lnTo>
                    <a:lnTo>
                      <a:pt x="171" y="100"/>
                    </a:lnTo>
                    <a:lnTo>
                      <a:pt x="199" y="110"/>
                    </a:lnTo>
                    <a:lnTo>
                      <a:pt x="227" y="119"/>
                    </a:lnTo>
                    <a:lnTo>
                      <a:pt x="255" y="129"/>
                    </a:lnTo>
                    <a:lnTo>
                      <a:pt x="282" y="138"/>
                    </a:lnTo>
                    <a:lnTo>
                      <a:pt x="312" y="148"/>
                    </a:lnTo>
                    <a:lnTo>
                      <a:pt x="338" y="157"/>
                    </a:lnTo>
                    <a:lnTo>
                      <a:pt x="367" y="166"/>
                    </a:lnTo>
                    <a:lnTo>
                      <a:pt x="394" y="174"/>
                    </a:lnTo>
                    <a:lnTo>
                      <a:pt x="423" y="183"/>
                    </a:lnTo>
                    <a:lnTo>
                      <a:pt x="451" y="191"/>
                    </a:lnTo>
                    <a:lnTo>
                      <a:pt x="480" y="200"/>
                    </a:lnTo>
                    <a:lnTo>
                      <a:pt x="509" y="206"/>
                    </a:lnTo>
                    <a:lnTo>
                      <a:pt x="538" y="213"/>
                    </a:lnTo>
                    <a:lnTo>
                      <a:pt x="542" y="204"/>
                    </a:lnTo>
                    <a:lnTo>
                      <a:pt x="544" y="197"/>
                    </a:lnTo>
                    <a:lnTo>
                      <a:pt x="542" y="188"/>
                    </a:lnTo>
                    <a:lnTo>
                      <a:pt x="538" y="183"/>
                    </a:lnTo>
                    <a:lnTo>
                      <a:pt x="530" y="176"/>
                    </a:lnTo>
                    <a:lnTo>
                      <a:pt x="522" y="172"/>
                    </a:lnTo>
                    <a:lnTo>
                      <a:pt x="512" y="166"/>
                    </a:lnTo>
                    <a:lnTo>
                      <a:pt x="502" y="163"/>
                    </a:lnTo>
                    <a:lnTo>
                      <a:pt x="488" y="160"/>
                    </a:lnTo>
                    <a:lnTo>
                      <a:pt x="476" y="157"/>
                    </a:lnTo>
                    <a:lnTo>
                      <a:pt x="465" y="153"/>
                    </a:lnTo>
                    <a:lnTo>
                      <a:pt x="453" y="151"/>
                    </a:lnTo>
                    <a:lnTo>
                      <a:pt x="441" y="148"/>
                    </a:lnTo>
                    <a:lnTo>
                      <a:pt x="431" y="145"/>
                    </a:lnTo>
                    <a:lnTo>
                      <a:pt x="424" y="143"/>
                    </a:lnTo>
                    <a:lnTo>
                      <a:pt x="419" y="139"/>
                    </a:lnTo>
                    <a:lnTo>
                      <a:pt x="392" y="131"/>
                    </a:lnTo>
                    <a:lnTo>
                      <a:pt x="369" y="123"/>
                    </a:lnTo>
                    <a:lnTo>
                      <a:pt x="344" y="113"/>
                    </a:lnTo>
                    <a:lnTo>
                      <a:pt x="319" y="107"/>
                    </a:lnTo>
                    <a:lnTo>
                      <a:pt x="292" y="98"/>
                    </a:lnTo>
                    <a:lnTo>
                      <a:pt x="267" y="92"/>
                    </a:lnTo>
                    <a:lnTo>
                      <a:pt x="242" y="83"/>
                    </a:lnTo>
                    <a:lnTo>
                      <a:pt x="217" y="77"/>
                    </a:lnTo>
                    <a:lnTo>
                      <a:pt x="192" y="68"/>
                    </a:lnTo>
                    <a:lnTo>
                      <a:pt x="167" y="61"/>
                    </a:lnTo>
                    <a:lnTo>
                      <a:pt x="141" y="51"/>
                    </a:lnTo>
                    <a:lnTo>
                      <a:pt x="117" y="43"/>
                    </a:lnTo>
                    <a:lnTo>
                      <a:pt x="95" y="31"/>
                    </a:lnTo>
                    <a:lnTo>
                      <a:pt x="71" y="22"/>
                    </a:lnTo>
                    <a:lnTo>
                      <a:pt x="48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0" name="Freeform 40"/>
              <p:cNvSpPr>
                <a:spLocks/>
              </p:cNvSpPr>
              <p:nvPr/>
            </p:nvSpPr>
            <p:spPr bwMode="auto">
              <a:xfrm>
                <a:off x="1605" y="12363"/>
                <a:ext cx="124" cy="52"/>
              </a:xfrm>
              <a:custGeom>
                <a:avLst/>
                <a:gdLst>
                  <a:gd name="T0" fmla="*/ 0 w 374"/>
                  <a:gd name="T1" fmla="*/ 0 h 156"/>
                  <a:gd name="T2" fmla="*/ 0 w 374"/>
                  <a:gd name="T3" fmla="*/ 0 h 156"/>
                  <a:gd name="T4" fmla="*/ 0 w 374"/>
                  <a:gd name="T5" fmla="*/ 0 h 156"/>
                  <a:gd name="T6" fmla="*/ 0 w 374"/>
                  <a:gd name="T7" fmla="*/ 0 h 156"/>
                  <a:gd name="T8" fmla="*/ 0 w 374"/>
                  <a:gd name="T9" fmla="*/ 0 h 156"/>
                  <a:gd name="T10" fmla="*/ 0 w 374"/>
                  <a:gd name="T11" fmla="*/ 0 h 156"/>
                  <a:gd name="T12" fmla="*/ 0 w 374"/>
                  <a:gd name="T13" fmla="*/ 0 h 156"/>
                  <a:gd name="T14" fmla="*/ 0 w 374"/>
                  <a:gd name="T15" fmla="*/ 0 h 156"/>
                  <a:gd name="T16" fmla="*/ 0 w 374"/>
                  <a:gd name="T17" fmla="*/ 0 h 156"/>
                  <a:gd name="T18" fmla="*/ 0 w 374"/>
                  <a:gd name="T19" fmla="*/ 0 h 156"/>
                  <a:gd name="T20" fmla="*/ 0 w 374"/>
                  <a:gd name="T21" fmla="*/ 0 h 156"/>
                  <a:gd name="T22" fmla="*/ 0 w 374"/>
                  <a:gd name="T23" fmla="*/ 0 h 156"/>
                  <a:gd name="T24" fmla="*/ 0 w 374"/>
                  <a:gd name="T25" fmla="*/ 0 h 156"/>
                  <a:gd name="T26" fmla="*/ 0 w 374"/>
                  <a:gd name="T27" fmla="*/ 0 h 156"/>
                  <a:gd name="T28" fmla="*/ 0 w 374"/>
                  <a:gd name="T29" fmla="*/ 0 h 156"/>
                  <a:gd name="T30" fmla="*/ 0 w 374"/>
                  <a:gd name="T31" fmla="*/ 0 h 156"/>
                  <a:gd name="T32" fmla="*/ 0 w 374"/>
                  <a:gd name="T33" fmla="*/ 0 h 156"/>
                  <a:gd name="T34" fmla="*/ 0 w 374"/>
                  <a:gd name="T35" fmla="*/ 0 h 156"/>
                  <a:gd name="T36" fmla="*/ 0 w 374"/>
                  <a:gd name="T37" fmla="*/ 0 h 156"/>
                  <a:gd name="T38" fmla="*/ 0 w 374"/>
                  <a:gd name="T39" fmla="*/ 0 h 156"/>
                  <a:gd name="T40" fmla="*/ 0 w 374"/>
                  <a:gd name="T41" fmla="*/ 0 h 156"/>
                  <a:gd name="T42" fmla="*/ 0 w 374"/>
                  <a:gd name="T43" fmla="*/ 0 h 156"/>
                  <a:gd name="T44" fmla="*/ 0 w 374"/>
                  <a:gd name="T45" fmla="*/ 0 h 156"/>
                  <a:gd name="T46" fmla="*/ 0 w 374"/>
                  <a:gd name="T47" fmla="*/ 0 h 156"/>
                  <a:gd name="T48" fmla="*/ 0 w 374"/>
                  <a:gd name="T49" fmla="*/ 0 h 156"/>
                  <a:gd name="T50" fmla="*/ 0 w 374"/>
                  <a:gd name="T51" fmla="*/ 0 h 156"/>
                  <a:gd name="T52" fmla="*/ 0 w 374"/>
                  <a:gd name="T53" fmla="*/ 0 h 156"/>
                  <a:gd name="T54" fmla="*/ 0 w 374"/>
                  <a:gd name="T55" fmla="*/ 0 h 156"/>
                  <a:gd name="T56" fmla="*/ 0 w 374"/>
                  <a:gd name="T57" fmla="*/ 0 h 156"/>
                  <a:gd name="T58" fmla="*/ 0 w 374"/>
                  <a:gd name="T59" fmla="*/ 0 h 156"/>
                  <a:gd name="T60" fmla="*/ 0 w 374"/>
                  <a:gd name="T61" fmla="*/ 0 h 156"/>
                  <a:gd name="T62" fmla="*/ 0 w 374"/>
                  <a:gd name="T63" fmla="*/ 0 h 156"/>
                  <a:gd name="T64" fmla="*/ 0 w 374"/>
                  <a:gd name="T65" fmla="*/ 0 h 156"/>
                  <a:gd name="T66" fmla="*/ 0 w 374"/>
                  <a:gd name="T67" fmla="*/ 0 h 156"/>
                  <a:gd name="T68" fmla="*/ 0 w 374"/>
                  <a:gd name="T69" fmla="*/ 0 h 156"/>
                  <a:gd name="T70" fmla="*/ 0 w 374"/>
                  <a:gd name="T71" fmla="*/ 0 h 156"/>
                  <a:gd name="T72" fmla="*/ 0 w 374"/>
                  <a:gd name="T73" fmla="*/ 0 h 156"/>
                  <a:gd name="T74" fmla="*/ 0 w 374"/>
                  <a:gd name="T75" fmla="*/ 0 h 156"/>
                  <a:gd name="T76" fmla="*/ 0 w 374"/>
                  <a:gd name="T77" fmla="*/ 0 h 156"/>
                  <a:gd name="T78" fmla="*/ 0 w 374"/>
                  <a:gd name="T79" fmla="*/ 0 h 156"/>
                  <a:gd name="T80" fmla="*/ 0 w 374"/>
                  <a:gd name="T81" fmla="*/ 0 h 156"/>
                  <a:gd name="T82" fmla="*/ 0 w 374"/>
                  <a:gd name="T83" fmla="*/ 0 h 156"/>
                  <a:gd name="T84" fmla="*/ 0 w 374"/>
                  <a:gd name="T85" fmla="*/ 0 h 156"/>
                  <a:gd name="T86" fmla="*/ 0 w 374"/>
                  <a:gd name="T87" fmla="*/ 0 h 156"/>
                  <a:gd name="T88" fmla="*/ 0 w 374"/>
                  <a:gd name="T89" fmla="*/ 0 h 156"/>
                  <a:gd name="T90" fmla="*/ 0 w 374"/>
                  <a:gd name="T91" fmla="*/ 0 h 156"/>
                  <a:gd name="T92" fmla="*/ 0 w 374"/>
                  <a:gd name="T93" fmla="*/ 0 h 156"/>
                  <a:gd name="T94" fmla="*/ 0 w 374"/>
                  <a:gd name="T95" fmla="*/ 0 h 156"/>
                  <a:gd name="T96" fmla="*/ 0 w 374"/>
                  <a:gd name="T97" fmla="*/ 0 h 156"/>
                  <a:gd name="T98" fmla="*/ 0 w 374"/>
                  <a:gd name="T99" fmla="*/ 0 h 156"/>
                  <a:gd name="T100" fmla="*/ 0 w 374"/>
                  <a:gd name="T101" fmla="*/ 0 h 156"/>
                  <a:gd name="T102" fmla="*/ 0 w 374"/>
                  <a:gd name="T103" fmla="*/ 0 h 156"/>
                  <a:gd name="T104" fmla="*/ 0 w 374"/>
                  <a:gd name="T105" fmla="*/ 0 h 156"/>
                  <a:gd name="T106" fmla="*/ 0 w 374"/>
                  <a:gd name="T107" fmla="*/ 0 h 156"/>
                  <a:gd name="T108" fmla="*/ 0 w 374"/>
                  <a:gd name="T109" fmla="*/ 0 h 156"/>
                  <a:gd name="T110" fmla="*/ 0 w 374"/>
                  <a:gd name="T111" fmla="*/ 0 h 156"/>
                  <a:gd name="T112" fmla="*/ 0 w 374"/>
                  <a:gd name="T113" fmla="*/ 0 h 156"/>
                  <a:gd name="T114" fmla="*/ 0 w 374"/>
                  <a:gd name="T115" fmla="*/ 0 h 15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74"/>
                  <a:gd name="T175" fmla="*/ 0 h 156"/>
                  <a:gd name="T176" fmla="*/ 374 w 374"/>
                  <a:gd name="T177" fmla="*/ 156 h 15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74" h="156">
                    <a:moveTo>
                      <a:pt x="44" y="0"/>
                    </a:moveTo>
                    <a:lnTo>
                      <a:pt x="23" y="10"/>
                    </a:lnTo>
                    <a:lnTo>
                      <a:pt x="9" y="20"/>
                    </a:lnTo>
                    <a:lnTo>
                      <a:pt x="1" y="31"/>
                    </a:lnTo>
                    <a:lnTo>
                      <a:pt x="0" y="42"/>
                    </a:lnTo>
                    <a:lnTo>
                      <a:pt x="2" y="53"/>
                    </a:lnTo>
                    <a:lnTo>
                      <a:pt x="9" y="64"/>
                    </a:lnTo>
                    <a:lnTo>
                      <a:pt x="22" y="75"/>
                    </a:lnTo>
                    <a:lnTo>
                      <a:pt x="36" y="87"/>
                    </a:lnTo>
                    <a:lnTo>
                      <a:pt x="50" y="97"/>
                    </a:lnTo>
                    <a:lnTo>
                      <a:pt x="68" y="107"/>
                    </a:lnTo>
                    <a:lnTo>
                      <a:pt x="87" y="117"/>
                    </a:lnTo>
                    <a:lnTo>
                      <a:pt x="105" y="126"/>
                    </a:lnTo>
                    <a:lnTo>
                      <a:pt x="122" y="131"/>
                    </a:lnTo>
                    <a:lnTo>
                      <a:pt x="141" y="140"/>
                    </a:lnTo>
                    <a:lnTo>
                      <a:pt x="154" y="143"/>
                    </a:lnTo>
                    <a:lnTo>
                      <a:pt x="169" y="147"/>
                    </a:lnTo>
                    <a:lnTo>
                      <a:pt x="176" y="147"/>
                    </a:lnTo>
                    <a:lnTo>
                      <a:pt x="184" y="148"/>
                    </a:lnTo>
                    <a:lnTo>
                      <a:pt x="194" y="148"/>
                    </a:lnTo>
                    <a:lnTo>
                      <a:pt x="209" y="150"/>
                    </a:lnTo>
                    <a:lnTo>
                      <a:pt x="222" y="150"/>
                    </a:lnTo>
                    <a:lnTo>
                      <a:pt x="237" y="153"/>
                    </a:lnTo>
                    <a:lnTo>
                      <a:pt x="254" y="153"/>
                    </a:lnTo>
                    <a:lnTo>
                      <a:pt x="271" y="155"/>
                    </a:lnTo>
                    <a:lnTo>
                      <a:pt x="287" y="155"/>
                    </a:lnTo>
                    <a:lnTo>
                      <a:pt x="303" y="155"/>
                    </a:lnTo>
                    <a:lnTo>
                      <a:pt x="317" y="155"/>
                    </a:lnTo>
                    <a:lnTo>
                      <a:pt x="330" y="156"/>
                    </a:lnTo>
                    <a:lnTo>
                      <a:pt x="343" y="155"/>
                    </a:lnTo>
                    <a:lnTo>
                      <a:pt x="357" y="155"/>
                    </a:lnTo>
                    <a:lnTo>
                      <a:pt x="365" y="154"/>
                    </a:lnTo>
                    <a:lnTo>
                      <a:pt x="374" y="154"/>
                    </a:lnTo>
                    <a:lnTo>
                      <a:pt x="369" y="146"/>
                    </a:lnTo>
                    <a:lnTo>
                      <a:pt x="367" y="140"/>
                    </a:lnTo>
                    <a:lnTo>
                      <a:pt x="362" y="131"/>
                    </a:lnTo>
                    <a:lnTo>
                      <a:pt x="360" y="124"/>
                    </a:lnTo>
                    <a:lnTo>
                      <a:pt x="354" y="117"/>
                    </a:lnTo>
                    <a:lnTo>
                      <a:pt x="351" y="109"/>
                    </a:lnTo>
                    <a:lnTo>
                      <a:pt x="346" y="103"/>
                    </a:lnTo>
                    <a:lnTo>
                      <a:pt x="342" y="96"/>
                    </a:lnTo>
                    <a:lnTo>
                      <a:pt x="319" y="94"/>
                    </a:lnTo>
                    <a:lnTo>
                      <a:pt x="297" y="94"/>
                    </a:lnTo>
                    <a:lnTo>
                      <a:pt x="278" y="91"/>
                    </a:lnTo>
                    <a:lnTo>
                      <a:pt x="258" y="90"/>
                    </a:lnTo>
                    <a:lnTo>
                      <a:pt x="239" y="85"/>
                    </a:lnTo>
                    <a:lnTo>
                      <a:pt x="219" y="80"/>
                    </a:lnTo>
                    <a:lnTo>
                      <a:pt x="201" y="74"/>
                    </a:lnTo>
                    <a:lnTo>
                      <a:pt x="183" y="68"/>
                    </a:lnTo>
                    <a:lnTo>
                      <a:pt x="164" y="61"/>
                    </a:lnTo>
                    <a:lnTo>
                      <a:pt x="147" y="53"/>
                    </a:lnTo>
                    <a:lnTo>
                      <a:pt x="129" y="43"/>
                    </a:lnTo>
                    <a:lnTo>
                      <a:pt x="112" y="36"/>
                    </a:lnTo>
                    <a:lnTo>
                      <a:pt x="94" y="26"/>
                    </a:lnTo>
                    <a:lnTo>
                      <a:pt x="79" y="18"/>
                    </a:lnTo>
                    <a:lnTo>
                      <a:pt x="59" y="1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1" name="Freeform 41"/>
              <p:cNvSpPr>
                <a:spLocks/>
              </p:cNvSpPr>
              <p:nvPr/>
            </p:nvSpPr>
            <p:spPr bwMode="auto">
              <a:xfrm>
                <a:off x="1727" y="12437"/>
                <a:ext cx="78" cy="27"/>
              </a:xfrm>
              <a:custGeom>
                <a:avLst/>
                <a:gdLst>
                  <a:gd name="T0" fmla="*/ 0 w 234"/>
                  <a:gd name="T1" fmla="*/ 0 h 81"/>
                  <a:gd name="T2" fmla="*/ 0 w 234"/>
                  <a:gd name="T3" fmla="*/ 0 h 81"/>
                  <a:gd name="T4" fmla="*/ 0 w 234"/>
                  <a:gd name="T5" fmla="*/ 0 h 81"/>
                  <a:gd name="T6" fmla="*/ 0 w 234"/>
                  <a:gd name="T7" fmla="*/ 0 h 81"/>
                  <a:gd name="T8" fmla="*/ 0 w 234"/>
                  <a:gd name="T9" fmla="*/ 0 h 81"/>
                  <a:gd name="T10" fmla="*/ 0 w 234"/>
                  <a:gd name="T11" fmla="*/ 0 h 81"/>
                  <a:gd name="T12" fmla="*/ 0 w 234"/>
                  <a:gd name="T13" fmla="*/ 0 h 81"/>
                  <a:gd name="T14" fmla="*/ 0 w 234"/>
                  <a:gd name="T15" fmla="*/ 0 h 81"/>
                  <a:gd name="T16" fmla="*/ 0 w 234"/>
                  <a:gd name="T17" fmla="*/ 0 h 81"/>
                  <a:gd name="T18" fmla="*/ 0 w 234"/>
                  <a:gd name="T19" fmla="*/ 0 h 81"/>
                  <a:gd name="T20" fmla="*/ 0 w 234"/>
                  <a:gd name="T21" fmla="*/ 0 h 81"/>
                  <a:gd name="T22" fmla="*/ 0 w 234"/>
                  <a:gd name="T23" fmla="*/ 0 h 81"/>
                  <a:gd name="T24" fmla="*/ 0 w 234"/>
                  <a:gd name="T25" fmla="*/ 0 h 81"/>
                  <a:gd name="T26" fmla="*/ 0 w 234"/>
                  <a:gd name="T27" fmla="*/ 0 h 81"/>
                  <a:gd name="T28" fmla="*/ 0 w 234"/>
                  <a:gd name="T29" fmla="*/ 0 h 81"/>
                  <a:gd name="T30" fmla="*/ 0 w 234"/>
                  <a:gd name="T31" fmla="*/ 0 h 81"/>
                  <a:gd name="T32" fmla="*/ 0 w 234"/>
                  <a:gd name="T33" fmla="*/ 0 h 81"/>
                  <a:gd name="T34" fmla="*/ 0 w 234"/>
                  <a:gd name="T35" fmla="*/ 0 h 81"/>
                  <a:gd name="T36" fmla="*/ 0 w 234"/>
                  <a:gd name="T37" fmla="*/ 0 h 81"/>
                  <a:gd name="T38" fmla="*/ 0 w 234"/>
                  <a:gd name="T39" fmla="*/ 0 h 81"/>
                  <a:gd name="T40" fmla="*/ 0 w 234"/>
                  <a:gd name="T41" fmla="*/ 0 h 81"/>
                  <a:gd name="T42" fmla="*/ 0 w 234"/>
                  <a:gd name="T43" fmla="*/ 0 h 81"/>
                  <a:gd name="T44" fmla="*/ 0 w 234"/>
                  <a:gd name="T45" fmla="*/ 0 h 81"/>
                  <a:gd name="T46" fmla="*/ 0 w 234"/>
                  <a:gd name="T47" fmla="*/ 0 h 81"/>
                  <a:gd name="T48" fmla="*/ 0 w 234"/>
                  <a:gd name="T49" fmla="*/ 0 h 81"/>
                  <a:gd name="T50" fmla="*/ 0 w 234"/>
                  <a:gd name="T51" fmla="*/ 0 h 81"/>
                  <a:gd name="T52" fmla="*/ 0 w 234"/>
                  <a:gd name="T53" fmla="*/ 0 h 81"/>
                  <a:gd name="T54" fmla="*/ 0 w 234"/>
                  <a:gd name="T55" fmla="*/ 0 h 81"/>
                  <a:gd name="T56" fmla="*/ 0 w 234"/>
                  <a:gd name="T57" fmla="*/ 0 h 81"/>
                  <a:gd name="T58" fmla="*/ 0 w 234"/>
                  <a:gd name="T59" fmla="*/ 0 h 81"/>
                  <a:gd name="T60" fmla="*/ 0 w 234"/>
                  <a:gd name="T61" fmla="*/ 0 h 81"/>
                  <a:gd name="T62" fmla="*/ 0 w 234"/>
                  <a:gd name="T63" fmla="*/ 0 h 81"/>
                  <a:gd name="T64" fmla="*/ 0 w 234"/>
                  <a:gd name="T65" fmla="*/ 0 h 81"/>
                  <a:gd name="T66" fmla="*/ 0 w 234"/>
                  <a:gd name="T67" fmla="*/ 0 h 81"/>
                  <a:gd name="T68" fmla="*/ 0 w 234"/>
                  <a:gd name="T69" fmla="*/ 0 h 81"/>
                  <a:gd name="T70" fmla="*/ 0 w 234"/>
                  <a:gd name="T71" fmla="*/ 0 h 81"/>
                  <a:gd name="T72" fmla="*/ 0 w 234"/>
                  <a:gd name="T73" fmla="*/ 0 h 81"/>
                  <a:gd name="T74" fmla="*/ 0 w 234"/>
                  <a:gd name="T75" fmla="*/ 0 h 81"/>
                  <a:gd name="T76" fmla="*/ 0 w 234"/>
                  <a:gd name="T77" fmla="*/ 0 h 81"/>
                  <a:gd name="T78" fmla="*/ 0 w 234"/>
                  <a:gd name="T79" fmla="*/ 0 h 81"/>
                  <a:gd name="T80" fmla="*/ 0 w 234"/>
                  <a:gd name="T81" fmla="*/ 0 h 81"/>
                  <a:gd name="T82" fmla="*/ 0 w 234"/>
                  <a:gd name="T83" fmla="*/ 0 h 8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4"/>
                  <a:gd name="T127" fmla="*/ 0 h 81"/>
                  <a:gd name="T128" fmla="*/ 234 w 234"/>
                  <a:gd name="T129" fmla="*/ 81 h 8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4" h="81">
                    <a:moveTo>
                      <a:pt x="225" y="0"/>
                    </a:moveTo>
                    <a:lnTo>
                      <a:pt x="213" y="5"/>
                    </a:lnTo>
                    <a:lnTo>
                      <a:pt x="199" y="10"/>
                    </a:lnTo>
                    <a:lnTo>
                      <a:pt x="185" y="15"/>
                    </a:lnTo>
                    <a:lnTo>
                      <a:pt x="172" y="20"/>
                    </a:lnTo>
                    <a:lnTo>
                      <a:pt x="157" y="24"/>
                    </a:lnTo>
                    <a:lnTo>
                      <a:pt x="145" y="30"/>
                    </a:lnTo>
                    <a:lnTo>
                      <a:pt x="129" y="35"/>
                    </a:lnTo>
                    <a:lnTo>
                      <a:pt x="118" y="40"/>
                    </a:lnTo>
                    <a:lnTo>
                      <a:pt x="101" y="44"/>
                    </a:lnTo>
                    <a:lnTo>
                      <a:pt x="89" y="48"/>
                    </a:lnTo>
                    <a:lnTo>
                      <a:pt x="74" y="50"/>
                    </a:lnTo>
                    <a:lnTo>
                      <a:pt x="61" y="55"/>
                    </a:lnTo>
                    <a:lnTo>
                      <a:pt x="46" y="58"/>
                    </a:lnTo>
                    <a:lnTo>
                      <a:pt x="31" y="61"/>
                    </a:lnTo>
                    <a:lnTo>
                      <a:pt x="15" y="63"/>
                    </a:lnTo>
                    <a:lnTo>
                      <a:pt x="1" y="64"/>
                    </a:lnTo>
                    <a:lnTo>
                      <a:pt x="0" y="73"/>
                    </a:lnTo>
                    <a:lnTo>
                      <a:pt x="0" y="81"/>
                    </a:lnTo>
                    <a:lnTo>
                      <a:pt x="14" y="81"/>
                    </a:lnTo>
                    <a:lnTo>
                      <a:pt x="29" y="81"/>
                    </a:lnTo>
                    <a:lnTo>
                      <a:pt x="42" y="78"/>
                    </a:lnTo>
                    <a:lnTo>
                      <a:pt x="57" y="76"/>
                    </a:lnTo>
                    <a:lnTo>
                      <a:pt x="71" y="74"/>
                    </a:lnTo>
                    <a:lnTo>
                      <a:pt x="85" y="71"/>
                    </a:lnTo>
                    <a:lnTo>
                      <a:pt x="97" y="68"/>
                    </a:lnTo>
                    <a:lnTo>
                      <a:pt x="113" y="63"/>
                    </a:lnTo>
                    <a:lnTo>
                      <a:pt x="125" y="60"/>
                    </a:lnTo>
                    <a:lnTo>
                      <a:pt x="138" y="55"/>
                    </a:lnTo>
                    <a:lnTo>
                      <a:pt x="150" y="49"/>
                    </a:lnTo>
                    <a:lnTo>
                      <a:pt x="165" y="45"/>
                    </a:lnTo>
                    <a:lnTo>
                      <a:pt x="178" y="40"/>
                    </a:lnTo>
                    <a:lnTo>
                      <a:pt x="190" y="36"/>
                    </a:lnTo>
                    <a:lnTo>
                      <a:pt x="204" y="31"/>
                    </a:lnTo>
                    <a:lnTo>
                      <a:pt x="217" y="29"/>
                    </a:lnTo>
                    <a:lnTo>
                      <a:pt x="224" y="24"/>
                    </a:lnTo>
                    <a:lnTo>
                      <a:pt x="229" y="21"/>
                    </a:lnTo>
                    <a:lnTo>
                      <a:pt x="232" y="18"/>
                    </a:lnTo>
                    <a:lnTo>
                      <a:pt x="234" y="14"/>
                    </a:lnTo>
                    <a:lnTo>
                      <a:pt x="231" y="5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B3B3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2" name="Freeform 42"/>
              <p:cNvSpPr>
                <a:spLocks/>
              </p:cNvSpPr>
              <p:nvPr/>
            </p:nvSpPr>
            <p:spPr bwMode="auto">
              <a:xfrm>
                <a:off x="1465" y="12350"/>
                <a:ext cx="99" cy="71"/>
              </a:xfrm>
              <a:custGeom>
                <a:avLst/>
                <a:gdLst>
                  <a:gd name="T0" fmla="*/ 0 w 299"/>
                  <a:gd name="T1" fmla="*/ 0 h 213"/>
                  <a:gd name="T2" fmla="*/ 0 w 299"/>
                  <a:gd name="T3" fmla="*/ 0 h 213"/>
                  <a:gd name="T4" fmla="*/ 0 w 299"/>
                  <a:gd name="T5" fmla="*/ 0 h 213"/>
                  <a:gd name="T6" fmla="*/ 0 w 299"/>
                  <a:gd name="T7" fmla="*/ 0 h 213"/>
                  <a:gd name="T8" fmla="*/ 0 w 299"/>
                  <a:gd name="T9" fmla="*/ 0 h 213"/>
                  <a:gd name="T10" fmla="*/ 0 w 299"/>
                  <a:gd name="T11" fmla="*/ 0 h 213"/>
                  <a:gd name="T12" fmla="*/ 0 w 299"/>
                  <a:gd name="T13" fmla="*/ 0 h 213"/>
                  <a:gd name="T14" fmla="*/ 0 w 299"/>
                  <a:gd name="T15" fmla="*/ 0 h 213"/>
                  <a:gd name="T16" fmla="*/ 0 w 299"/>
                  <a:gd name="T17" fmla="*/ 0 h 213"/>
                  <a:gd name="T18" fmla="*/ 0 w 299"/>
                  <a:gd name="T19" fmla="*/ 0 h 213"/>
                  <a:gd name="T20" fmla="*/ 0 w 299"/>
                  <a:gd name="T21" fmla="*/ 0 h 213"/>
                  <a:gd name="T22" fmla="*/ 0 w 299"/>
                  <a:gd name="T23" fmla="*/ 0 h 213"/>
                  <a:gd name="T24" fmla="*/ 0 w 299"/>
                  <a:gd name="T25" fmla="*/ 0 h 213"/>
                  <a:gd name="T26" fmla="*/ 0 w 299"/>
                  <a:gd name="T27" fmla="*/ 0 h 213"/>
                  <a:gd name="T28" fmla="*/ 0 w 299"/>
                  <a:gd name="T29" fmla="*/ 0 h 213"/>
                  <a:gd name="T30" fmla="*/ 0 w 299"/>
                  <a:gd name="T31" fmla="*/ 0 h 213"/>
                  <a:gd name="T32" fmla="*/ 0 w 299"/>
                  <a:gd name="T33" fmla="*/ 0 h 213"/>
                  <a:gd name="T34" fmla="*/ 0 w 299"/>
                  <a:gd name="T35" fmla="*/ 0 h 213"/>
                  <a:gd name="T36" fmla="*/ 0 w 299"/>
                  <a:gd name="T37" fmla="*/ 0 h 213"/>
                  <a:gd name="T38" fmla="*/ 0 w 299"/>
                  <a:gd name="T39" fmla="*/ 0 h 213"/>
                  <a:gd name="T40" fmla="*/ 0 w 299"/>
                  <a:gd name="T41" fmla="*/ 0 h 213"/>
                  <a:gd name="T42" fmla="*/ 0 w 299"/>
                  <a:gd name="T43" fmla="*/ 0 h 213"/>
                  <a:gd name="T44" fmla="*/ 0 w 299"/>
                  <a:gd name="T45" fmla="*/ 0 h 213"/>
                  <a:gd name="T46" fmla="*/ 0 w 299"/>
                  <a:gd name="T47" fmla="*/ 0 h 213"/>
                  <a:gd name="T48" fmla="*/ 0 w 299"/>
                  <a:gd name="T49" fmla="*/ 0 h 213"/>
                  <a:gd name="T50" fmla="*/ 0 w 299"/>
                  <a:gd name="T51" fmla="*/ 0 h 213"/>
                  <a:gd name="T52" fmla="*/ 0 w 299"/>
                  <a:gd name="T53" fmla="*/ 0 h 213"/>
                  <a:gd name="T54" fmla="*/ 0 w 299"/>
                  <a:gd name="T55" fmla="*/ 0 h 213"/>
                  <a:gd name="T56" fmla="*/ 0 w 299"/>
                  <a:gd name="T57" fmla="*/ 0 h 213"/>
                  <a:gd name="T58" fmla="*/ 0 w 299"/>
                  <a:gd name="T59" fmla="*/ 0 h 213"/>
                  <a:gd name="T60" fmla="*/ 0 w 299"/>
                  <a:gd name="T61" fmla="*/ 0 h 213"/>
                  <a:gd name="T62" fmla="*/ 0 w 299"/>
                  <a:gd name="T63" fmla="*/ 0 h 213"/>
                  <a:gd name="T64" fmla="*/ 0 w 299"/>
                  <a:gd name="T65" fmla="*/ 0 h 213"/>
                  <a:gd name="T66" fmla="*/ 0 w 299"/>
                  <a:gd name="T67" fmla="*/ 0 h 213"/>
                  <a:gd name="T68" fmla="*/ 0 w 299"/>
                  <a:gd name="T69" fmla="*/ 0 h 213"/>
                  <a:gd name="T70" fmla="*/ 0 w 299"/>
                  <a:gd name="T71" fmla="*/ 0 h 213"/>
                  <a:gd name="T72" fmla="*/ 0 w 299"/>
                  <a:gd name="T73" fmla="*/ 0 h 213"/>
                  <a:gd name="T74" fmla="*/ 0 w 299"/>
                  <a:gd name="T75" fmla="*/ 0 h 213"/>
                  <a:gd name="T76" fmla="*/ 0 w 299"/>
                  <a:gd name="T77" fmla="*/ 0 h 213"/>
                  <a:gd name="T78" fmla="*/ 0 w 299"/>
                  <a:gd name="T79" fmla="*/ 0 h 213"/>
                  <a:gd name="T80" fmla="*/ 0 w 299"/>
                  <a:gd name="T81" fmla="*/ 0 h 213"/>
                  <a:gd name="T82" fmla="*/ 0 w 299"/>
                  <a:gd name="T83" fmla="*/ 0 h 213"/>
                  <a:gd name="T84" fmla="*/ 0 w 299"/>
                  <a:gd name="T85" fmla="*/ 0 h 213"/>
                  <a:gd name="T86" fmla="*/ 0 w 299"/>
                  <a:gd name="T87" fmla="*/ 0 h 213"/>
                  <a:gd name="T88" fmla="*/ 0 w 299"/>
                  <a:gd name="T89" fmla="*/ 0 h 213"/>
                  <a:gd name="T90" fmla="*/ 0 w 299"/>
                  <a:gd name="T91" fmla="*/ 0 h 213"/>
                  <a:gd name="T92" fmla="*/ 0 w 299"/>
                  <a:gd name="T93" fmla="*/ 0 h 213"/>
                  <a:gd name="T94" fmla="*/ 0 w 299"/>
                  <a:gd name="T95" fmla="*/ 0 h 213"/>
                  <a:gd name="T96" fmla="*/ 0 w 299"/>
                  <a:gd name="T97" fmla="*/ 0 h 213"/>
                  <a:gd name="T98" fmla="*/ 0 w 299"/>
                  <a:gd name="T99" fmla="*/ 0 h 213"/>
                  <a:gd name="T100" fmla="*/ 0 w 299"/>
                  <a:gd name="T101" fmla="*/ 0 h 213"/>
                  <a:gd name="T102" fmla="*/ 0 w 299"/>
                  <a:gd name="T103" fmla="*/ 0 h 213"/>
                  <a:gd name="T104" fmla="*/ 0 w 299"/>
                  <a:gd name="T105" fmla="*/ 0 h 213"/>
                  <a:gd name="T106" fmla="*/ 0 w 299"/>
                  <a:gd name="T107" fmla="*/ 0 h 21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99"/>
                  <a:gd name="T163" fmla="*/ 0 h 213"/>
                  <a:gd name="T164" fmla="*/ 299 w 299"/>
                  <a:gd name="T165" fmla="*/ 213 h 21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99" h="213">
                    <a:moveTo>
                      <a:pt x="9" y="0"/>
                    </a:moveTo>
                    <a:lnTo>
                      <a:pt x="0" y="9"/>
                    </a:lnTo>
                    <a:lnTo>
                      <a:pt x="0" y="19"/>
                    </a:lnTo>
                    <a:lnTo>
                      <a:pt x="4" y="27"/>
                    </a:lnTo>
                    <a:lnTo>
                      <a:pt x="12" y="39"/>
                    </a:lnTo>
                    <a:lnTo>
                      <a:pt x="21" y="49"/>
                    </a:lnTo>
                    <a:lnTo>
                      <a:pt x="32" y="59"/>
                    </a:lnTo>
                    <a:lnTo>
                      <a:pt x="40" y="68"/>
                    </a:lnTo>
                    <a:lnTo>
                      <a:pt x="50" y="78"/>
                    </a:lnTo>
                    <a:lnTo>
                      <a:pt x="64" y="87"/>
                    </a:lnTo>
                    <a:lnTo>
                      <a:pt x="78" y="95"/>
                    </a:lnTo>
                    <a:lnTo>
                      <a:pt x="91" y="103"/>
                    </a:lnTo>
                    <a:lnTo>
                      <a:pt x="104" y="113"/>
                    </a:lnTo>
                    <a:lnTo>
                      <a:pt x="118" y="120"/>
                    </a:lnTo>
                    <a:lnTo>
                      <a:pt x="132" y="130"/>
                    </a:lnTo>
                    <a:lnTo>
                      <a:pt x="144" y="138"/>
                    </a:lnTo>
                    <a:lnTo>
                      <a:pt x="160" y="146"/>
                    </a:lnTo>
                    <a:lnTo>
                      <a:pt x="173" y="154"/>
                    </a:lnTo>
                    <a:lnTo>
                      <a:pt x="187" y="162"/>
                    </a:lnTo>
                    <a:lnTo>
                      <a:pt x="200" y="169"/>
                    </a:lnTo>
                    <a:lnTo>
                      <a:pt x="214" y="179"/>
                    </a:lnTo>
                    <a:lnTo>
                      <a:pt x="229" y="186"/>
                    </a:lnTo>
                    <a:lnTo>
                      <a:pt x="243" y="194"/>
                    </a:lnTo>
                    <a:lnTo>
                      <a:pt x="257" y="201"/>
                    </a:lnTo>
                    <a:lnTo>
                      <a:pt x="272" y="210"/>
                    </a:lnTo>
                    <a:lnTo>
                      <a:pt x="283" y="212"/>
                    </a:lnTo>
                    <a:lnTo>
                      <a:pt x="294" y="213"/>
                    </a:lnTo>
                    <a:lnTo>
                      <a:pt x="296" y="207"/>
                    </a:lnTo>
                    <a:lnTo>
                      <a:pt x="299" y="199"/>
                    </a:lnTo>
                    <a:lnTo>
                      <a:pt x="281" y="189"/>
                    </a:lnTo>
                    <a:lnTo>
                      <a:pt x="264" y="181"/>
                    </a:lnTo>
                    <a:lnTo>
                      <a:pt x="247" y="171"/>
                    </a:lnTo>
                    <a:lnTo>
                      <a:pt x="230" y="162"/>
                    </a:lnTo>
                    <a:lnTo>
                      <a:pt x="214" y="154"/>
                    </a:lnTo>
                    <a:lnTo>
                      <a:pt x="197" y="144"/>
                    </a:lnTo>
                    <a:lnTo>
                      <a:pt x="182" y="135"/>
                    </a:lnTo>
                    <a:lnTo>
                      <a:pt x="165" y="126"/>
                    </a:lnTo>
                    <a:lnTo>
                      <a:pt x="148" y="117"/>
                    </a:lnTo>
                    <a:lnTo>
                      <a:pt x="133" y="106"/>
                    </a:lnTo>
                    <a:lnTo>
                      <a:pt x="118" y="95"/>
                    </a:lnTo>
                    <a:lnTo>
                      <a:pt x="103" y="87"/>
                    </a:lnTo>
                    <a:lnTo>
                      <a:pt x="86" y="76"/>
                    </a:lnTo>
                    <a:lnTo>
                      <a:pt x="71" y="65"/>
                    </a:lnTo>
                    <a:lnTo>
                      <a:pt x="55" y="53"/>
                    </a:lnTo>
                    <a:lnTo>
                      <a:pt x="41" y="44"/>
                    </a:lnTo>
                    <a:lnTo>
                      <a:pt x="37" y="38"/>
                    </a:lnTo>
                    <a:lnTo>
                      <a:pt x="33" y="32"/>
                    </a:lnTo>
                    <a:lnTo>
                      <a:pt x="30" y="26"/>
                    </a:lnTo>
                    <a:lnTo>
                      <a:pt x="29" y="21"/>
                    </a:lnTo>
                    <a:lnTo>
                      <a:pt x="25" y="14"/>
                    </a:lnTo>
                    <a:lnTo>
                      <a:pt x="21" y="9"/>
                    </a:lnTo>
                    <a:lnTo>
                      <a:pt x="15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B3B3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3" name="Freeform 43"/>
              <p:cNvSpPr>
                <a:spLocks/>
              </p:cNvSpPr>
              <p:nvPr/>
            </p:nvSpPr>
            <p:spPr bwMode="auto">
              <a:xfrm>
                <a:off x="1562" y="12348"/>
                <a:ext cx="38" cy="66"/>
              </a:xfrm>
              <a:custGeom>
                <a:avLst/>
                <a:gdLst>
                  <a:gd name="T0" fmla="*/ 0 w 115"/>
                  <a:gd name="T1" fmla="*/ 0 h 198"/>
                  <a:gd name="T2" fmla="*/ 0 w 115"/>
                  <a:gd name="T3" fmla="*/ 0 h 198"/>
                  <a:gd name="T4" fmla="*/ 0 w 115"/>
                  <a:gd name="T5" fmla="*/ 0 h 198"/>
                  <a:gd name="T6" fmla="*/ 0 w 115"/>
                  <a:gd name="T7" fmla="*/ 0 h 198"/>
                  <a:gd name="T8" fmla="*/ 0 w 115"/>
                  <a:gd name="T9" fmla="*/ 0 h 198"/>
                  <a:gd name="T10" fmla="*/ 0 w 115"/>
                  <a:gd name="T11" fmla="*/ 0 h 198"/>
                  <a:gd name="T12" fmla="*/ 0 w 115"/>
                  <a:gd name="T13" fmla="*/ 0 h 198"/>
                  <a:gd name="T14" fmla="*/ 0 w 115"/>
                  <a:gd name="T15" fmla="*/ 0 h 198"/>
                  <a:gd name="T16" fmla="*/ 0 w 115"/>
                  <a:gd name="T17" fmla="*/ 0 h 198"/>
                  <a:gd name="T18" fmla="*/ 0 w 115"/>
                  <a:gd name="T19" fmla="*/ 0 h 198"/>
                  <a:gd name="T20" fmla="*/ 0 w 115"/>
                  <a:gd name="T21" fmla="*/ 0 h 198"/>
                  <a:gd name="T22" fmla="*/ 0 w 115"/>
                  <a:gd name="T23" fmla="*/ 0 h 198"/>
                  <a:gd name="T24" fmla="*/ 0 w 115"/>
                  <a:gd name="T25" fmla="*/ 0 h 198"/>
                  <a:gd name="T26" fmla="*/ 0 w 115"/>
                  <a:gd name="T27" fmla="*/ 0 h 198"/>
                  <a:gd name="T28" fmla="*/ 0 w 115"/>
                  <a:gd name="T29" fmla="*/ 0 h 198"/>
                  <a:gd name="T30" fmla="*/ 0 w 115"/>
                  <a:gd name="T31" fmla="*/ 0 h 198"/>
                  <a:gd name="T32" fmla="*/ 0 w 115"/>
                  <a:gd name="T33" fmla="*/ 0 h 198"/>
                  <a:gd name="T34" fmla="*/ 0 w 115"/>
                  <a:gd name="T35" fmla="*/ 0 h 198"/>
                  <a:gd name="T36" fmla="*/ 0 w 115"/>
                  <a:gd name="T37" fmla="*/ 0 h 198"/>
                  <a:gd name="T38" fmla="*/ 0 w 115"/>
                  <a:gd name="T39" fmla="*/ 0 h 198"/>
                  <a:gd name="T40" fmla="*/ 0 w 115"/>
                  <a:gd name="T41" fmla="*/ 0 h 198"/>
                  <a:gd name="T42" fmla="*/ 0 w 115"/>
                  <a:gd name="T43" fmla="*/ 0 h 198"/>
                  <a:gd name="T44" fmla="*/ 0 w 115"/>
                  <a:gd name="T45" fmla="*/ 0 h 198"/>
                  <a:gd name="T46" fmla="*/ 0 w 115"/>
                  <a:gd name="T47" fmla="*/ 0 h 198"/>
                  <a:gd name="T48" fmla="*/ 0 w 115"/>
                  <a:gd name="T49" fmla="*/ 0 h 198"/>
                  <a:gd name="T50" fmla="*/ 0 w 115"/>
                  <a:gd name="T51" fmla="*/ 0 h 198"/>
                  <a:gd name="T52" fmla="*/ 0 w 115"/>
                  <a:gd name="T53" fmla="*/ 0 h 198"/>
                  <a:gd name="T54" fmla="*/ 0 w 115"/>
                  <a:gd name="T55" fmla="*/ 0 h 198"/>
                  <a:gd name="T56" fmla="*/ 0 w 115"/>
                  <a:gd name="T57" fmla="*/ 0 h 198"/>
                  <a:gd name="T58" fmla="*/ 0 w 115"/>
                  <a:gd name="T59" fmla="*/ 0 h 198"/>
                  <a:gd name="T60" fmla="*/ 0 w 115"/>
                  <a:gd name="T61" fmla="*/ 0 h 198"/>
                  <a:gd name="T62" fmla="*/ 0 w 115"/>
                  <a:gd name="T63" fmla="*/ 0 h 198"/>
                  <a:gd name="T64" fmla="*/ 0 w 115"/>
                  <a:gd name="T65" fmla="*/ 0 h 198"/>
                  <a:gd name="T66" fmla="*/ 0 w 115"/>
                  <a:gd name="T67" fmla="*/ 0 h 198"/>
                  <a:gd name="T68" fmla="*/ 0 w 115"/>
                  <a:gd name="T69" fmla="*/ 0 h 198"/>
                  <a:gd name="T70" fmla="*/ 0 w 115"/>
                  <a:gd name="T71" fmla="*/ 0 h 198"/>
                  <a:gd name="T72" fmla="*/ 0 w 115"/>
                  <a:gd name="T73" fmla="*/ 0 h 198"/>
                  <a:gd name="T74" fmla="*/ 0 w 115"/>
                  <a:gd name="T75" fmla="*/ 0 h 198"/>
                  <a:gd name="T76" fmla="*/ 0 w 115"/>
                  <a:gd name="T77" fmla="*/ 0 h 198"/>
                  <a:gd name="T78" fmla="*/ 0 w 115"/>
                  <a:gd name="T79" fmla="*/ 0 h 198"/>
                  <a:gd name="T80" fmla="*/ 0 w 115"/>
                  <a:gd name="T81" fmla="*/ 0 h 198"/>
                  <a:gd name="T82" fmla="*/ 0 w 115"/>
                  <a:gd name="T83" fmla="*/ 0 h 1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15"/>
                  <a:gd name="T127" fmla="*/ 0 h 198"/>
                  <a:gd name="T128" fmla="*/ 115 w 115"/>
                  <a:gd name="T129" fmla="*/ 198 h 1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15" h="198">
                    <a:moveTo>
                      <a:pt x="27" y="0"/>
                    </a:moveTo>
                    <a:lnTo>
                      <a:pt x="16" y="9"/>
                    </a:lnTo>
                    <a:lnTo>
                      <a:pt x="8" y="18"/>
                    </a:lnTo>
                    <a:lnTo>
                      <a:pt x="2" y="30"/>
                    </a:lnTo>
                    <a:lnTo>
                      <a:pt x="1" y="42"/>
                    </a:lnTo>
                    <a:lnTo>
                      <a:pt x="0" y="54"/>
                    </a:lnTo>
                    <a:lnTo>
                      <a:pt x="2" y="67"/>
                    </a:lnTo>
                    <a:lnTo>
                      <a:pt x="7" y="80"/>
                    </a:lnTo>
                    <a:lnTo>
                      <a:pt x="12" y="92"/>
                    </a:lnTo>
                    <a:lnTo>
                      <a:pt x="18" y="105"/>
                    </a:lnTo>
                    <a:lnTo>
                      <a:pt x="26" y="118"/>
                    </a:lnTo>
                    <a:lnTo>
                      <a:pt x="33" y="130"/>
                    </a:lnTo>
                    <a:lnTo>
                      <a:pt x="43" y="143"/>
                    </a:lnTo>
                    <a:lnTo>
                      <a:pt x="50" y="153"/>
                    </a:lnTo>
                    <a:lnTo>
                      <a:pt x="58" y="165"/>
                    </a:lnTo>
                    <a:lnTo>
                      <a:pt x="66" y="176"/>
                    </a:lnTo>
                    <a:lnTo>
                      <a:pt x="73" y="187"/>
                    </a:lnTo>
                    <a:lnTo>
                      <a:pt x="82" y="190"/>
                    </a:lnTo>
                    <a:lnTo>
                      <a:pt x="94" y="192"/>
                    </a:lnTo>
                    <a:lnTo>
                      <a:pt x="104" y="194"/>
                    </a:lnTo>
                    <a:lnTo>
                      <a:pt x="115" y="198"/>
                    </a:lnTo>
                    <a:lnTo>
                      <a:pt x="115" y="185"/>
                    </a:lnTo>
                    <a:lnTo>
                      <a:pt x="115" y="173"/>
                    </a:lnTo>
                    <a:lnTo>
                      <a:pt x="111" y="161"/>
                    </a:lnTo>
                    <a:lnTo>
                      <a:pt x="107" y="149"/>
                    </a:lnTo>
                    <a:lnTo>
                      <a:pt x="100" y="138"/>
                    </a:lnTo>
                    <a:lnTo>
                      <a:pt x="94" y="129"/>
                    </a:lnTo>
                    <a:lnTo>
                      <a:pt x="87" y="118"/>
                    </a:lnTo>
                    <a:lnTo>
                      <a:pt x="79" y="107"/>
                    </a:lnTo>
                    <a:lnTo>
                      <a:pt x="71" y="95"/>
                    </a:lnTo>
                    <a:lnTo>
                      <a:pt x="62" y="85"/>
                    </a:lnTo>
                    <a:lnTo>
                      <a:pt x="55" y="73"/>
                    </a:lnTo>
                    <a:lnTo>
                      <a:pt x="50" y="63"/>
                    </a:lnTo>
                    <a:lnTo>
                      <a:pt x="44" y="51"/>
                    </a:lnTo>
                    <a:lnTo>
                      <a:pt x="43" y="39"/>
                    </a:lnTo>
                    <a:lnTo>
                      <a:pt x="41" y="27"/>
                    </a:lnTo>
                    <a:lnTo>
                      <a:pt x="44" y="14"/>
                    </a:lnTo>
                    <a:lnTo>
                      <a:pt x="40" y="9"/>
                    </a:lnTo>
                    <a:lnTo>
                      <a:pt x="36" y="6"/>
                    </a:lnTo>
                    <a:lnTo>
                      <a:pt x="30" y="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8273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4" name="Freeform 44"/>
              <p:cNvSpPr>
                <a:spLocks/>
              </p:cNvSpPr>
              <p:nvPr/>
            </p:nvSpPr>
            <p:spPr bwMode="auto">
              <a:xfrm>
                <a:off x="1543" y="12348"/>
                <a:ext cx="30" cy="60"/>
              </a:xfrm>
              <a:custGeom>
                <a:avLst/>
                <a:gdLst>
                  <a:gd name="T0" fmla="*/ 0 w 90"/>
                  <a:gd name="T1" fmla="*/ 0 h 181"/>
                  <a:gd name="T2" fmla="*/ 0 w 90"/>
                  <a:gd name="T3" fmla="*/ 0 h 181"/>
                  <a:gd name="T4" fmla="*/ 0 w 90"/>
                  <a:gd name="T5" fmla="*/ 0 h 181"/>
                  <a:gd name="T6" fmla="*/ 0 w 90"/>
                  <a:gd name="T7" fmla="*/ 0 h 181"/>
                  <a:gd name="T8" fmla="*/ 0 w 90"/>
                  <a:gd name="T9" fmla="*/ 0 h 181"/>
                  <a:gd name="T10" fmla="*/ 0 w 90"/>
                  <a:gd name="T11" fmla="*/ 0 h 181"/>
                  <a:gd name="T12" fmla="*/ 0 w 90"/>
                  <a:gd name="T13" fmla="*/ 0 h 181"/>
                  <a:gd name="T14" fmla="*/ 0 w 90"/>
                  <a:gd name="T15" fmla="*/ 0 h 181"/>
                  <a:gd name="T16" fmla="*/ 0 w 90"/>
                  <a:gd name="T17" fmla="*/ 0 h 181"/>
                  <a:gd name="T18" fmla="*/ 0 w 90"/>
                  <a:gd name="T19" fmla="*/ 0 h 181"/>
                  <a:gd name="T20" fmla="*/ 0 w 90"/>
                  <a:gd name="T21" fmla="*/ 0 h 181"/>
                  <a:gd name="T22" fmla="*/ 0 w 90"/>
                  <a:gd name="T23" fmla="*/ 0 h 181"/>
                  <a:gd name="T24" fmla="*/ 0 w 90"/>
                  <a:gd name="T25" fmla="*/ 0 h 181"/>
                  <a:gd name="T26" fmla="*/ 0 w 90"/>
                  <a:gd name="T27" fmla="*/ 0 h 181"/>
                  <a:gd name="T28" fmla="*/ 0 w 90"/>
                  <a:gd name="T29" fmla="*/ 0 h 181"/>
                  <a:gd name="T30" fmla="*/ 0 w 90"/>
                  <a:gd name="T31" fmla="*/ 0 h 181"/>
                  <a:gd name="T32" fmla="*/ 0 w 90"/>
                  <a:gd name="T33" fmla="*/ 0 h 181"/>
                  <a:gd name="T34" fmla="*/ 0 w 90"/>
                  <a:gd name="T35" fmla="*/ 0 h 181"/>
                  <a:gd name="T36" fmla="*/ 0 w 90"/>
                  <a:gd name="T37" fmla="*/ 0 h 181"/>
                  <a:gd name="T38" fmla="*/ 0 w 90"/>
                  <a:gd name="T39" fmla="*/ 0 h 181"/>
                  <a:gd name="T40" fmla="*/ 0 w 90"/>
                  <a:gd name="T41" fmla="*/ 0 h 181"/>
                  <a:gd name="T42" fmla="*/ 0 w 90"/>
                  <a:gd name="T43" fmla="*/ 0 h 181"/>
                  <a:gd name="T44" fmla="*/ 0 w 90"/>
                  <a:gd name="T45" fmla="*/ 0 h 181"/>
                  <a:gd name="T46" fmla="*/ 0 w 90"/>
                  <a:gd name="T47" fmla="*/ 0 h 181"/>
                  <a:gd name="T48" fmla="*/ 0 w 90"/>
                  <a:gd name="T49" fmla="*/ 0 h 181"/>
                  <a:gd name="T50" fmla="*/ 0 w 90"/>
                  <a:gd name="T51" fmla="*/ 0 h 181"/>
                  <a:gd name="T52" fmla="*/ 0 w 90"/>
                  <a:gd name="T53" fmla="*/ 0 h 181"/>
                  <a:gd name="T54" fmla="*/ 0 w 90"/>
                  <a:gd name="T55" fmla="*/ 0 h 181"/>
                  <a:gd name="T56" fmla="*/ 0 w 90"/>
                  <a:gd name="T57" fmla="*/ 0 h 181"/>
                  <a:gd name="T58" fmla="*/ 0 w 90"/>
                  <a:gd name="T59" fmla="*/ 0 h 181"/>
                  <a:gd name="T60" fmla="*/ 0 w 90"/>
                  <a:gd name="T61" fmla="*/ 0 h 181"/>
                  <a:gd name="T62" fmla="*/ 0 w 90"/>
                  <a:gd name="T63" fmla="*/ 0 h 181"/>
                  <a:gd name="T64" fmla="*/ 0 w 90"/>
                  <a:gd name="T65" fmla="*/ 0 h 181"/>
                  <a:gd name="T66" fmla="*/ 0 w 90"/>
                  <a:gd name="T67" fmla="*/ 0 h 181"/>
                  <a:gd name="T68" fmla="*/ 0 w 90"/>
                  <a:gd name="T69" fmla="*/ 0 h 181"/>
                  <a:gd name="T70" fmla="*/ 0 w 90"/>
                  <a:gd name="T71" fmla="*/ 0 h 181"/>
                  <a:gd name="T72" fmla="*/ 0 w 90"/>
                  <a:gd name="T73" fmla="*/ 0 h 181"/>
                  <a:gd name="T74" fmla="*/ 0 w 90"/>
                  <a:gd name="T75" fmla="*/ 0 h 181"/>
                  <a:gd name="T76" fmla="*/ 0 w 90"/>
                  <a:gd name="T77" fmla="*/ 0 h 181"/>
                  <a:gd name="T78" fmla="*/ 0 w 90"/>
                  <a:gd name="T79" fmla="*/ 0 h 181"/>
                  <a:gd name="T80" fmla="*/ 0 w 90"/>
                  <a:gd name="T81" fmla="*/ 0 h 181"/>
                  <a:gd name="T82" fmla="*/ 0 w 90"/>
                  <a:gd name="T83" fmla="*/ 0 h 181"/>
                  <a:gd name="T84" fmla="*/ 0 w 90"/>
                  <a:gd name="T85" fmla="*/ 0 h 181"/>
                  <a:gd name="T86" fmla="*/ 0 w 90"/>
                  <a:gd name="T87" fmla="*/ 0 h 18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0"/>
                  <a:gd name="T133" fmla="*/ 0 h 181"/>
                  <a:gd name="T134" fmla="*/ 90 w 90"/>
                  <a:gd name="T135" fmla="*/ 181 h 18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0" h="181">
                    <a:moveTo>
                      <a:pt x="27" y="0"/>
                    </a:moveTo>
                    <a:lnTo>
                      <a:pt x="16" y="8"/>
                    </a:lnTo>
                    <a:lnTo>
                      <a:pt x="8" y="18"/>
                    </a:lnTo>
                    <a:lnTo>
                      <a:pt x="2" y="27"/>
                    </a:lnTo>
                    <a:lnTo>
                      <a:pt x="1" y="39"/>
                    </a:lnTo>
                    <a:lnTo>
                      <a:pt x="0" y="51"/>
                    </a:lnTo>
                    <a:lnTo>
                      <a:pt x="0" y="63"/>
                    </a:lnTo>
                    <a:lnTo>
                      <a:pt x="2" y="75"/>
                    </a:lnTo>
                    <a:lnTo>
                      <a:pt x="8" y="87"/>
                    </a:lnTo>
                    <a:lnTo>
                      <a:pt x="11" y="100"/>
                    </a:lnTo>
                    <a:lnTo>
                      <a:pt x="16" y="112"/>
                    </a:lnTo>
                    <a:lnTo>
                      <a:pt x="22" y="124"/>
                    </a:lnTo>
                    <a:lnTo>
                      <a:pt x="29" y="137"/>
                    </a:lnTo>
                    <a:lnTo>
                      <a:pt x="36" y="148"/>
                    </a:lnTo>
                    <a:lnTo>
                      <a:pt x="44" y="161"/>
                    </a:lnTo>
                    <a:lnTo>
                      <a:pt x="51" y="170"/>
                    </a:lnTo>
                    <a:lnTo>
                      <a:pt x="59" y="181"/>
                    </a:lnTo>
                    <a:lnTo>
                      <a:pt x="72" y="181"/>
                    </a:lnTo>
                    <a:lnTo>
                      <a:pt x="84" y="181"/>
                    </a:lnTo>
                    <a:lnTo>
                      <a:pt x="89" y="173"/>
                    </a:lnTo>
                    <a:lnTo>
                      <a:pt x="90" y="163"/>
                    </a:lnTo>
                    <a:lnTo>
                      <a:pt x="90" y="154"/>
                    </a:lnTo>
                    <a:lnTo>
                      <a:pt x="90" y="147"/>
                    </a:lnTo>
                    <a:lnTo>
                      <a:pt x="87" y="137"/>
                    </a:lnTo>
                    <a:lnTo>
                      <a:pt x="83" y="130"/>
                    </a:lnTo>
                    <a:lnTo>
                      <a:pt x="77" y="120"/>
                    </a:lnTo>
                    <a:lnTo>
                      <a:pt x="73" y="112"/>
                    </a:lnTo>
                    <a:lnTo>
                      <a:pt x="68" y="104"/>
                    </a:lnTo>
                    <a:lnTo>
                      <a:pt x="64" y="94"/>
                    </a:lnTo>
                    <a:lnTo>
                      <a:pt x="57" y="85"/>
                    </a:lnTo>
                    <a:lnTo>
                      <a:pt x="54" y="77"/>
                    </a:lnTo>
                    <a:lnTo>
                      <a:pt x="51" y="68"/>
                    </a:lnTo>
                    <a:lnTo>
                      <a:pt x="50" y="58"/>
                    </a:lnTo>
                    <a:lnTo>
                      <a:pt x="50" y="50"/>
                    </a:lnTo>
                    <a:lnTo>
                      <a:pt x="51" y="41"/>
                    </a:lnTo>
                    <a:lnTo>
                      <a:pt x="48" y="36"/>
                    </a:lnTo>
                    <a:lnTo>
                      <a:pt x="46" y="30"/>
                    </a:lnTo>
                    <a:lnTo>
                      <a:pt x="41" y="24"/>
                    </a:lnTo>
                    <a:lnTo>
                      <a:pt x="40" y="17"/>
                    </a:lnTo>
                    <a:lnTo>
                      <a:pt x="34" y="11"/>
                    </a:lnTo>
                    <a:lnTo>
                      <a:pt x="33" y="5"/>
                    </a:lnTo>
                    <a:lnTo>
                      <a:pt x="29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808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5" name="Freeform 45"/>
              <p:cNvSpPr>
                <a:spLocks/>
              </p:cNvSpPr>
              <p:nvPr/>
            </p:nvSpPr>
            <p:spPr bwMode="auto">
              <a:xfrm>
                <a:off x="1520" y="12348"/>
                <a:ext cx="24" cy="45"/>
              </a:xfrm>
              <a:custGeom>
                <a:avLst/>
                <a:gdLst>
                  <a:gd name="T0" fmla="*/ 0 w 72"/>
                  <a:gd name="T1" fmla="*/ 0 h 134"/>
                  <a:gd name="T2" fmla="*/ 0 w 72"/>
                  <a:gd name="T3" fmla="*/ 0 h 134"/>
                  <a:gd name="T4" fmla="*/ 0 w 72"/>
                  <a:gd name="T5" fmla="*/ 0 h 134"/>
                  <a:gd name="T6" fmla="*/ 0 w 72"/>
                  <a:gd name="T7" fmla="*/ 0 h 134"/>
                  <a:gd name="T8" fmla="*/ 0 w 72"/>
                  <a:gd name="T9" fmla="*/ 0 h 134"/>
                  <a:gd name="T10" fmla="*/ 0 w 72"/>
                  <a:gd name="T11" fmla="*/ 0 h 134"/>
                  <a:gd name="T12" fmla="*/ 0 w 72"/>
                  <a:gd name="T13" fmla="*/ 0 h 134"/>
                  <a:gd name="T14" fmla="*/ 0 w 72"/>
                  <a:gd name="T15" fmla="*/ 0 h 134"/>
                  <a:gd name="T16" fmla="*/ 0 w 72"/>
                  <a:gd name="T17" fmla="*/ 0 h 134"/>
                  <a:gd name="T18" fmla="*/ 0 w 72"/>
                  <a:gd name="T19" fmla="*/ 0 h 134"/>
                  <a:gd name="T20" fmla="*/ 0 w 72"/>
                  <a:gd name="T21" fmla="*/ 0 h 134"/>
                  <a:gd name="T22" fmla="*/ 0 w 72"/>
                  <a:gd name="T23" fmla="*/ 0 h 134"/>
                  <a:gd name="T24" fmla="*/ 0 w 72"/>
                  <a:gd name="T25" fmla="*/ 0 h 134"/>
                  <a:gd name="T26" fmla="*/ 0 w 72"/>
                  <a:gd name="T27" fmla="*/ 0 h 134"/>
                  <a:gd name="T28" fmla="*/ 0 w 72"/>
                  <a:gd name="T29" fmla="*/ 0 h 134"/>
                  <a:gd name="T30" fmla="*/ 0 w 72"/>
                  <a:gd name="T31" fmla="*/ 0 h 134"/>
                  <a:gd name="T32" fmla="*/ 0 w 72"/>
                  <a:gd name="T33" fmla="*/ 0 h 134"/>
                  <a:gd name="T34" fmla="*/ 0 w 72"/>
                  <a:gd name="T35" fmla="*/ 0 h 134"/>
                  <a:gd name="T36" fmla="*/ 0 w 72"/>
                  <a:gd name="T37" fmla="*/ 0 h 134"/>
                  <a:gd name="T38" fmla="*/ 0 w 72"/>
                  <a:gd name="T39" fmla="*/ 0 h 134"/>
                  <a:gd name="T40" fmla="*/ 0 w 72"/>
                  <a:gd name="T41" fmla="*/ 0 h 134"/>
                  <a:gd name="T42" fmla="*/ 0 w 72"/>
                  <a:gd name="T43" fmla="*/ 0 h 134"/>
                  <a:gd name="T44" fmla="*/ 0 w 72"/>
                  <a:gd name="T45" fmla="*/ 0 h 134"/>
                  <a:gd name="T46" fmla="*/ 0 w 72"/>
                  <a:gd name="T47" fmla="*/ 0 h 134"/>
                  <a:gd name="T48" fmla="*/ 0 w 72"/>
                  <a:gd name="T49" fmla="*/ 0 h 134"/>
                  <a:gd name="T50" fmla="*/ 0 w 72"/>
                  <a:gd name="T51" fmla="*/ 0 h 134"/>
                  <a:gd name="T52" fmla="*/ 0 w 72"/>
                  <a:gd name="T53" fmla="*/ 0 h 134"/>
                  <a:gd name="T54" fmla="*/ 0 w 72"/>
                  <a:gd name="T55" fmla="*/ 0 h 134"/>
                  <a:gd name="T56" fmla="*/ 0 w 72"/>
                  <a:gd name="T57" fmla="*/ 0 h 134"/>
                  <a:gd name="T58" fmla="*/ 0 w 72"/>
                  <a:gd name="T59" fmla="*/ 0 h 134"/>
                  <a:gd name="T60" fmla="*/ 0 w 72"/>
                  <a:gd name="T61" fmla="*/ 0 h 134"/>
                  <a:gd name="T62" fmla="*/ 0 w 72"/>
                  <a:gd name="T63" fmla="*/ 0 h 134"/>
                  <a:gd name="T64" fmla="*/ 0 w 72"/>
                  <a:gd name="T65" fmla="*/ 0 h 134"/>
                  <a:gd name="T66" fmla="*/ 0 w 72"/>
                  <a:gd name="T67" fmla="*/ 0 h 134"/>
                  <a:gd name="T68" fmla="*/ 0 w 72"/>
                  <a:gd name="T69" fmla="*/ 0 h 134"/>
                  <a:gd name="T70" fmla="*/ 0 w 72"/>
                  <a:gd name="T71" fmla="*/ 0 h 134"/>
                  <a:gd name="T72" fmla="*/ 0 w 72"/>
                  <a:gd name="T73" fmla="*/ 0 h 134"/>
                  <a:gd name="T74" fmla="*/ 0 w 72"/>
                  <a:gd name="T75" fmla="*/ 0 h 13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2"/>
                  <a:gd name="T115" fmla="*/ 0 h 134"/>
                  <a:gd name="T116" fmla="*/ 72 w 72"/>
                  <a:gd name="T117" fmla="*/ 134 h 13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2" h="134">
                    <a:moveTo>
                      <a:pt x="30" y="0"/>
                    </a:moveTo>
                    <a:lnTo>
                      <a:pt x="20" y="2"/>
                    </a:lnTo>
                    <a:lnTo>
                      <a:pt x="13" y="9"/>
                    </a:lnTo>
                    <a:lnTo>
                      <a:pt x="6" y="14"/>
                    </a:lnTo>
                    <a:lnTo>
                      <a:pt x="2" y="24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2" y="66"/>
                    </a:lnTo>
                    <a:lnTo>
                      <a:pt x="6" y="75"/>
                    </a:lnTo>
                    <a:lnTo>
                      <a:pt x="9" y="83"/>
                    </a:lnTo>
                    <a:lnTo>
                      <a:pt x="15" y="92"/>
                    </a:lnTo>
                    <a:lnTo>
                      <a:pt x="18" y="99"/>
                    </a:lnTo>
                    <a:lnTo>
                      <a:pt x="23" y="107"/>
                    </a:lnTo>
                    <a:lnTo>
                      <a:pt x="29" y="113"/>
                    </a:lnTo>
                    <a:lnTo>
                      <a:pt x="33" y="122"/>
                    </a:lnTo>
                    <a:lnTo>
                      <a:pt x="41" y="123"/>
                    </a:lnTo>
                    <a:lnTo>
                      <a:pt x="52" y="126"/>
                    </a:lnTo>
                    <a:lnTo>
                      <a:pt x="61" y="131"/>
                    </a:lnTo>
                    <a:lnTo>
                      <a:pt x="70" y="134"/>
                    </a:lnTo>
                    <a:lnTo>
                      <a:pt x="70" y="124"/>
                    </a:lnTo>
                    <a:lnTo>
                      <a:pt x="72" y="116"/>
                    </a:lnTo>
                    <a:lnTo>
                      <a:pt x="72" y="106"/>
                    </a:lnTo>
                    <a:lnTo>
                      <a:pt x="72" y="98"/>
                    </a:lnTo>
                    <a:lnTo>
                      <a:pt x="70" y="89"/>
                    </a:lnTo>
                    <a:lnTo>
                      <a:pt x="69" y="81"/>
                    </a:lnTo>
                    <a:lnTo>
                      <a:pt x="65" y="73"/>
                    </a:lnTo>
                    <a:lnTo>
                      <a:pt x="63" y="66"/>
                    </a:lnTo>
                    <a:lnTo>
                      <a:pt x="58" y="56"/>
                    </a:lnTo>
                    <a:lnTo>
                      <a:pt x="55" y="48"/>
                    </a:lnTo>
                    <a:lnTo>
                      <a:pt x="52" y="39"/>
                    </a:lnTo>
                    <a:lnTo>
                      <a:pt x="47" y="31"/>
                    </a:lnTo>
                    <a:lnTo>
                      <a:pt x="41" y="23"/>
                    </a:lnTo>
                    <a:lnTo>
                      <a:pt x="37" y="14"/>
                    </a:lnTo>
                    <a:lnTo>
                      <a:pt x="33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949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6" name="Freeform 46"/>
              <p:cNvSpPr>
                <a:spLocks/>
              </p:cNvSpPr>
              <p:nvPr/>
            </p:nvSpPr>
            <p:spPr bwMode="auto">
              <a:xfrm>
                <a:off x="1725" y="12429"/>
                <a:ext cx="53" cy="15"/>
              </a:xfrm>
              <a:custGeom>
                <a:avLst/>
                <a:gdLst>
                  <a:gd name="T0" fmla="*/ 0 w 158"/>
                  <a:gd name="T1" fmla="*/ 0 h 44"/>
                  <a:gd name="T2" fmla="*/ 0 w 158"/>
                  <a:gd name="T3" fmla="*/ 0 h 44"/>
                  <a:gd name="T4" fmla="*/ 0 w 158"/>
                  <a:gd name="T5" fmla="*/ 0 h 44"/>
                  <a:gd name="T6" fmla="*/ 0 w 158"/>
                  <a:gd name="T7" fmla="*/ 0 h 44"/>
                  <a:gd name="T8" fmla="*/ 0 w 158"/>
                  <a:gd name="T9" fmla="*/ 0 h 44"/>
                  <a:gd name="T10" fmla="*/ 0 w 158"/>
                  <a:gd name="T11" fmla="*/ 0 h 44"/>
                  <a:gd name="T12" fmla="*/ 0 w 158"/>
                  <a:gd name="T13" fmla="*/ 0 h 44"/>
                  <a:gd name="T14" fmla="*/ 0 w 158"/>
                  <a:gd name="T15" fmla="*/ 0 h 44"/>
                  <a:gd name="T16" fmla="*/ 0 w 158"/>
                  <a:gd name="T17" fmla="*/ 0 h 44"/>
                  <a:gd name="T18" fmla="*/ 0 w 158"/>
                  <a:gd name="T19" fmla="*/ 0 h 44"/>
                  <a:gd name="T20" fmla="*/ 0 w 158"/>
                  <a:gd name="T21" fmla="*/ 0 h 44"/>
                  <a:gd name="T22" fmla="*/ 0 w 158"/>
                  <a:gd name="T23" fmla="*/ 0 h 44"/>
                  <a:gd name="T24" fmla="*/ 0 w 158"/>
                  <a:gd name="T25" fmla="*/ 0 h 44"/>
                  <a:gd name="T26" fmla="*/ 0 w 158"/>
                  <a:gd name="T27" fmla="*/ 0 h 44"/>
                  <a:gd name="T28" fmla="*/ 0 w 158"/>
                  <a:gd name="T29" fmla="*/ 0 h 44"/>
                  <a:gd name="T30" fmla="*/ 0 w 158"/>
                  <a:gd name="T31" fmla="*/ 0 h 44"/>
                  <a:gd name="T32" fmla="*/ 0 w 158"/>
                  <a:gd name="T33" fmla="*/ 0 h 44"/>
                  <a:gd name="T34" fmla="*/ 0 w 158"/>
                  <a:gd name="T35" fmla="*/ 0 h 44"/>
                  <a:gd name="T36" fmla="*/ 0 w 158"/>
                  <a:gd name="T37" fmla="*/ 0 h 44"/>
                  <a:gd name="T38" fmla="*/ 0 w 158"/>
                  <a:gd name="T39" fmla="*/ 0 h 44"/>
                  <a:gd name="T40" fmla="*/ 0 w 158"/>
                  <a:gd name="T41" fmla="*/ 0 h 44"/>
                  <a:gd name="T42" fmla="*/ 0 w 158"/>
                  <a:gd name="T43" fmla="*/ 0 h 44"/>
                  <a:gd name="T44" fmla="*/ 0 w 158"/>
                  <a:gd name="T45" fmla="*/ 0 h 44"/>
                  <a:gd name="T46" fmla="*/ 0 w 158"/>
                  <a:gd name="T47" fmla="*/ 0 h 44"/>
                  <a:gd name="T48" fmla="*/ 0 w 158"/>
                  <a:gd name="T49" fmla="*/ 0 h 44"/>
                  <a:gd name="T50" fmla="*/ 0 w 158"/>
                  <a:gd name="T51" fmla="*/ 0 h 44"/>
                  <a:gd name="T52" fmla="*/ 0 w 158"/>
                  <a:gd name="T53" fmla="*/ 0 h 44"/>
                  <a:gd name="T54" fmla="*/ 0 w 158"/>
                  <a:gd name="T55" fmla="*/ 0 h 44"/>
                  <a:gd name="T56" fmla="*/ 0 w 158"/>
                  <a:gd name="T57" fmla="*/ 0 h 44"/>
                  <a:gd name="T58" fmla="*/ 0 w 158"/>
                  <a:gd name="T59" fmla="*/ 0 h 44"/>
                  <a:gd name="T60" fmla="*/ 0 w 158"/>
                  <a:gd name="T61" fmla="*/ 0 h 44"/>
                  <a:gd name="T62" fmla="*/ 0 w 158"/>
                  <a:gd name="T63" fmla="*/ 0 h 44"/>
                  <a:gd name="T64" fmla="*/ 0 w 158"/>
                  <a:gd name="T65" fmla="*/ 0 h 44"/>
                  <a:gd name="T66" fmla="*/ 0 w 158"/>
                  <a:gd name="T67" fmla="*/ 0 h 44"/>
                  <a:gd name="T68" fmla="*/ 0 w 158"/>
                  <a:gd name="T69" fmla="*/ 0 h 44"/>
                  <a:gd name="T70" fmla="*/ 0 w 158"/>
                  <a:gd name="T71" fmla="*/ 0 h 44"/>
                  <a:gd name="T72" fmla="*/ 0 w 158"/>
                  <a:gd name="T73" fmla="*/ 0 h 44"/>
                  <a:gd name="T74" fmla="*/ 0 w 158"/>
                  <a:gd name="T75" fmla="*/ 0 h 44"/>
                  <a:gd name="T76" fmla="*/ 0 w 158"/>
                  <a:gd name="T77" fmla="*/ 0 h 44"/>
                  <a:gd name="T78" fmla="*/ 0 w 158"/>
                  <a:gd name="T79" fmla="*/ 0 h 44"/>
                  <a:gd name="T80" fmla="*/ 0 w 158"/>
                  <a:gd name="T81" fmla="*/ 0 h 44"/>
                  <a:gd name="T82" fmla="*/ 0 w 158"/>
                  <a:gd name="T83" fmla="*/ 0 h 4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58"/>
                  <a:gd name="T127" fmla="*/ 0 h 44"/>
                  <a:gd name="T128" fmla="*/ 158 w 158"/>
                  <a:gd name="T129" fmla="*/ 44 h 4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58" h="44">
                    <a:moveTo>
                      <a:pt x="142" y="0"/>
                    </a:moveTo>
                    <a:lnTo>
                      <a:pt x="133" y="1"/>
                    </a:lnTo>
                    <a:lnTo>
                      <a:pt x="124" y="4"/>
                    </a:lnTo>
                    <a:lnTo>
                      <a:pt x="111" y="4"/>
                    </a:lnTo>
                    <a:lnTo>
                      <a:pt x="101" y="4"/>
                    </a:lnTo>
                    <a:lnTo>
                      <a:pt x="88" y="3"/>
                    </a:lnTo>
                    <a:lnTo>
                      <a:pt x="76" y="3"/>
                    </a:lnTo>
                    <a:lnTo>
                      <a:pt x="64" y="1"/>
                    </a:lnTo>
                    <a:lnTo>
                      <a:pt x="53" y="1"/>
                    </a:lnTo>
                    <a:lnTo>
                      <a:pt x="40" y="1"/>
                    </a:lnTo>
                    <a:lnTo>
                      <a:pt x="31" y="3"/>
                    </a:lnTo>
                    <a:lnTo>
                      <a:pt x="21" y="4"/>
                    </a:lnTo>
                    <a:lnTo>
                      <a:pt x="14" y="9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0" y="29"/>
                    </a:lnTo>
                    <a:lnTo>
                      <a:pt x="4" y="41"/>
                    </a:lnTo>
                    <a:lnTo>
                      <a:pt x="10" y="41"/>
                    </a:lnTo>
                    <a:lnTo>
                      <a:pt x="19" y="42"/>
                    </a:lnTo>
                    <a:lnTo>
                      <a:pt x="25" y="43"/>
                    </a:lnTo>
                    <a:lnTo>
                      <a:pt x="33" y="43"/>
                    </a:lnTo>
                    <a:lnTo>
                      <a:pt x="40" y="43"/>
                    </a:lnTo>
                    <a:lnTo>
                      <a:pt x="49" y="43"/>
                    </a:lnTo>
                    <a:lnTo>
                      <a:pt x="57" y="43"/>
                    </a:lnTo>
                    <a:lnTo>
                      <a:pt x="65" y="44"/>
                    </a:lnTo>
                    <a:lnTo>
                      <a:pt x="75" y="44"/>
                    </a:lnTo>
                    <a:lnTo>
                      <a:pt x="81" y="44"/>
                    </a:lnTo>
                    <a:lnTo>
                      <a:pt x="92" y="44"/>
                    </a:lnTo>
                    <a:lnTo>
                      <a:pt x="100" y="44"/>
                    </a:lnTo>
                    <a:lnTo>
                      <a:pt x="108" y="44"/>
                    </a:lnTo>
                    <a:lnTo>
                      <a:pt x="117" y="44"/>
                    </a:lnTo>
                    <a:lnTo>
                      <a:pt x="125" y="44"/>
                    </a:lnTo>
                    <a:lnTo>
                      <a:pt x="135" y="44"/>
                    </a:lnTo>
                    <a:lnTo>
                      <a:pt x="145" y="40"/>
                    </a:lnTo>
                    <a:lnTo>
                      <a:pt x="152" y="35"/>
                    </a:lnTo>
                    <a:lnTo>
                      <a:pt x="157" y="28"/>
                    </a:lnTo>
                    <a:lnTo>
                      <a:pt x="158" y="23"/>
                    </a:lnTo>
                    <a:lnTo>
                      <a:pt x="157" y="16"/>
                    </a:lnTo>
                    <a:lnTo>
                      <a:pt x="153" y="10"/>
                    </a:lnTo>
                    <a:lnTo>
                      <a:pt x="149" y="4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C2A8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7" name="Freeform 47"/>
              <p:cNvSpPr>
                <a:spLocks/>
              </p:cNvSpPr>
              <p:nvPr/>
            </p:nvSpPr>
            <p:spPr bwMode="auto">
              <a:xfrm>
                <a:off x="1658" y="12417"/>
                <a:ext cx="84" cy="26"/>
              </a:xfrm>
              <a:custGeom>
                <a:avLst/>
                <a:gdLst>
                  <a:gd name="T0" fmla="*/ 0 w 253"/>
                  <a:gd name="T1" fmla="*/ 0 h 78"/>
                  <a:gd name="T2" fmla="*/ 0 w 253"/>
                  <a:gd name="T3" fmla="*/ 0 h 78"/>
                  <a:gd name="T4" fmla="*/ 0 w 253"/>
                  <a:gd name="T5" fmla="*/ 0 h 78"/>
                  <a:gd name="T6" fmla="*/ 0 w 253"/>
                  <a:gd name="T7" fmla="*/ 0 h 78"/>
                  <a:gd name="T8" fmla="*/ 0 w 253"/>
                  <a:gd name="T9" fmla="*/ 0 h 78"/>
                  <a:gd name="T10" fmla="*/ 0 w 253"/>
                  <a:gd name="T11" fmla="*/ 0 h 78"/>
                  <a:gd name="T12" fmla="*/ 0 w 253"/>
                  <a:gd name="T13" fmla="*/ 0 h 78"/>
                  <a:gd name="T14" fmla="*/ 0 w 253"/>
                  <a:gd name="T15" fmla="*/ 0 h 78"/>
                  <a:gd name="T16" fmla="*/ 0 w 253"/>
                  <a:gd name="T17" fmla="*/ 0 h 78"/>
                  <a:gd name="T18" fmla="*/ 0 w 253"/>
                  <a:gd name="T19" fmla="*/ 0 h 78"/>
                  <a:gd name="T20" fmla="*/ 0 w 253"/>
                  <a:gd name="T21" fmla="*/ 0 h 78"/>
                  <a:gd name="T22" fmla="*/ 0 w 253"/>
                  <a:gd name="T23" fmla="*/ 0 h 78"/>
                  <a:gd name="T24" fmla="*/ 0 w 253"/>
                  <a:gd name="T25" fmla="*/ 0 h 78"/>
                  <a:gd name="T26" fmla="*/ 0 w 253"/>
                  <a:gd name="T27" fmla="*/ 0 h 78"/>
                  <a:gd name="T28" fmla="*/ 0 w 253"/>
                  <a:gd name="T29" fmla="*/ 0 h 78"/>
                  <a:gd name="T30" fmla="*/ 0 w 253"/>
                  <a:gd name="T31" fmla="*/ 0 h 78"/>
                  <a:gd name="T32" fmla="*/ 0 w 253"/>
                  <a:gd name="T33" fmla="*/ 0 h 78"/>
                  <a:gd name="T34" fmla="*/ 0 w 253"/>
                  <a:gd name="T35" fmla="*/ 0 h 78"/>
                  <a:gd name="T36" fmla="*/ 0 w 253"/>
                  <a:gd name="T37" fmla="*/ 0 h 78"/>
                  <a:gd name="T38" fmla="*/ 0 w 253"/>
                  <a:gd name="T39" fmla="*/ 0 h 78"/>
                  <a:gd name="T40" fmla="*/ 0 w 253"/>
                  <a:gd name="T41" fmla="*/ 0 h 78"/>
                  <a:gd name="T42" fmla="*/ 0 w 253"/>
                  <a:gd name="T43" fmla="*/ 0 h 78"/>
                  <a:gd name="T44" fmla="*/ 0 w 253"/>
                  <a:gd name="T45" fmla="*/ 0 h 78"/>
                  <a:gd name="T46" fmla="*/ 0 w 253"/>
                  <a:gd name="T47" fmla="*/ 0 h 78"/>
                  <a:gd name="T48" fmla="*/ 0 w 253"/>
                  <a:gd name="T49" fmla="*/ 0 h 78"/>
                  <a:gd name="T50" fmla="*/ 0 w 253"/>
                  <a:gd name="T51" fmla="*/ 0 h 78"/>
                  <a:gd name="T52" fmla="*/ 0 w 253"/>
                  <a:gd name="T53" fmla="*/ 0 h 78"/>
                  <a:gd name="T54" fmla="*/ 0 w 253"/>
                  <a:gd name="T55" fmla="*/ 0 h 78"/>
                  <a:gd name="T56" fmla="*/ 0 w 253"/>
                  <a:gd name="T57" fmla="*/ 0 h 78"/>
                  <a:gd name="T58" fmla="*/ 0 w 253"/>
                  <a:gd name="T59" fmla="*/ 0 h 78"/>
                  <a:gd name="T60" fmla="*/ 0 w 253"/>
                  <a:gd name="T61" fmla="*/ 0 h 78"/>
                  <a:gd name="T62" fmla="*/ 0 w 253"/>
                  <a:gd name="T63" fmla="*/ 0 h 78"/>
                  <a:gd name="T64" fmla="*/ 0 w 253"/>
                  <a:gd name="T65" fmla="*/ 0 h 78"/>
                  <a:gd name="T66" fmla="*/ 0 w 253"/>
                  <a:gd name="T67" fmla="*/ 0 h 78"/>
                  <a:gd name="T68" fmla="*/ 0 w 253"/>
                  <a:gd name="T69" fmla="*/ 0 h 78"/>
                  <a:gd name="T70" fmla="*/ 0 w 253"/>
                  <a:gd name="T71" fmla="*/ 0 h 78"/>
                  <a:gd name="T72" fmla="*/ 0 w 253"/>
                  <a:gd name="T73" fmla="*/ 0 h 78"/>
                  <a:gd name="T74" fmla="*/ 0 w 253"/>
                  <a:gd name="T75" fmla="*/ 0 h 78"/>
                  <a:gd name="T76" fmla="*/ 0 w 253"/>
                  <a:gd name="T77" fmla="*/ 0 h 78"/>
                  <a:gd name="T78" fmla="*/ 0 w 253"/>
                  <a:gd name="T79" fmla="*/ 0 h 78"/>
                  <a:gd name="T80" fmla="*/ 0 w 253"/>
                  <a:gd name="T81" fmla="*/ 0 h 78"/>
                  <a:gd name="T82" fmla="*/ 0 w 253"/>
                  <a:gd name="T83" fmla="*/ 0 h 78"/>
                  <a:gd name="T84" fmla="*/ 0 w 253"/>
                  <a:gd name="T85" fmla="*/ 0 h 78"/>
                  <a:gd name="T86" fmla="*/ 0 w 253"/>
                  <a:gd name="T87" fmla="*/ 0 h 78"/>
                  <a:gd name="T88" fmla="*/ 0 w 253"/>
                  <a:gd name="T89" fmla="*/ 0 h 78"/>
                  <a:gd name="T90" fmla="*/ 0 w 253"/>
                  <a:gd name="T91" fmla="*/ 0 h 78"/>
                  <a:gd name="T92" fmla="*/ 0 w 253"/>
                  <a:gd name="T93" fmla="*/ 0 h 78"/>
                  <a:gd name="T94" fmla="*/ 0 w 253"/>
                  <a:gd name="T95" fmla="*/ 0 h 78"/>
                  <a:gd name="T96" fmla="*/ 0 w 253"/>
                  <a:gd name="T97" fmla="*/ 0 h 78"/>
                  <a:gd name="T98" fmla="*/ 0 w 253"/>
                  <a:gd name="T99" fmla="*/ 0 h 78"/>
                  <a:gd name="T100" fmla="*/ 0 w 253"/>
                  <a:gd name="T101" fmla="*/ 0 h 78"/>
                  <a:gd name="T102" fmla="*/ 0 w 253"/>
                  <a:gd name="T103" fmla="*/ 0 h 7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53"/>
                  <a:gd name="T157" fmla="*/ 0 h 78"/>
                  <a:gd name="T158" fmla="*/ 253 w 253"/>
                  <a:gd name="T159" fmla="*/ 78 h 7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53" h="78">
                    <a:moveTo>
                      <a:pt x="242" y="0"/>
                    </a:moveTo>
                    <a:lnTo>
                      <a:pt x="230" y="7"/>
                    </a:lnTo>
                    <a:lnTo>
                      <a:pt x="217" y="12"/>
                    </a:lnTo>
                    <a:lnTo>
                      <a:pt x="206" y="18"/>
                    </a:lnTo>
                    <a:lnTo>
                      <a:pt x="194" y="24"/>
                    </a:lnTo>
                    <a:lnTo>
                      <a:pt x="178" y="28"/>
                    </a:lnTo>
                    <a:lnTo>
                      <a:pt x="167" y="32"/>
                    </a:lnTo>
                    <a:lnTo>
                      <a:pt x="152" y="35"/>
                    </a:lnTo>
                    <a:lnTo>
                      <a:pt x="138" y="37"/>
                    </a:lnTo>
                    <a:lnTo>
                      <a:pt x="123" y="38"/>
                    </a:lnTo>
                    <a:lnTo>
                      <a:pt x="110" y="40"/>
                    </a:lnTo>
                    <a:lnTo>
                      <a:pt x="95" y="40"/>
                    </a:lnTo>
                    <a:lnTo>
                      <a:pt x="82" y="40"/>
                    </a:lnTo>
                    <a:lnTo>
                      <a:pt x="66" y="37"/>
                    </a:lnTo>
                    <a:lnTo>
                      <a:pt x="55" y="36"/>
                    </a:lnTo>
                    <a:lnTo>
                      <a:pt x="39" y="34"/>
                    </a:lnTo>
                    <a:lnTo>
                      <a:pt x="27" y="29"/>
                    </a:lnTo>
                    <a:lnTo>
                      <a:pt x="23" y="34"/>
                    </a:lnTo>
                    <a:lnTo>
                      <a:pt x="16" y="38"/>
                    </a:lnTo>
                    <a:lnTo>
                      <a:pt x="7" y="43"/>
                    </a:lnTo>
                    <a:lnTo>
                      <a:pt x="0" y="49"/>
                    </a:lnTo>
                    <a:lnTo>
                      <a:pt x="5" y="54"/>
                    </a:lnTo>
                    <a:lnTo>
                      <a:pt x="12" y="60"/>
                    </a:lnTo>
                    <a:lnTo>
                      <a:pt x="17" y="63"/>
                    </a:lnTo>
                    <a:lnTo>
                      <a:pt x="23" y="67"/>
                    </a:lnTo>
                    <a:lnTo>
                      <a:pt x="35" y="73"/>
                    </a:lnTo>
                    <a:lnTo>
                      <a:pt x="50" y="77"/>
                    </a:lnTo>
                    <a:lnTo>
                      <a:pt x="56" y="77"/>
                    </a:lnTo>
                    <a:lnTo>
                      <a:pt x="64" y="77"/>
                    </a:lnTo>
                    <a:lnTo>
                      <a:pt x="73" y="77"/>
                    </a:lnTo>
                    <a:lnTo>
                      <a:pt x="80" y="78"/>
                    </a:lnTo>
                    <a:lnTo>
                      <a:pt x="88" y="78"/>
                    </a:lnTo>
                    <a:lnTo>
                      <a:pt x="95" y="78"/>
                    </a:lnTo>
                    <a:lnTo>
                      <a:pt x="103" y="78"/>
                    </a:lnTo>
                    <a:lnTo>
                      <a:pt x="112" y="78"/>
                    </a:lnTo>
                    <a:lnTo>
                      <a:pt x="120" y="77"/>
                    </a:lnTo>
                    <a:lnTo>
                      <a:pt x="131" y="77"/>
                    </a:lnTo>
                    <a:lnTo>
                      <a:pt x="144" y="75"/>
                    </a:lnTo>
                    <a:lnTo>
                      <a:pt x="159" y="74"/>
                    </a:lnTo>
                    <a:lnTo>
                      <a:pt x="171" y="72"/>
                    </a:lnTo>
                    <a:lnTo>
                      <a:pt x="187" y="67"/>
                    </a:lnTo>
                    <a:lnTo>
                      <a:pt x="199" y="65"/>
                    </a:lnTo>
                    <a:lnTo>
                      <a:pt x="215" y="62"/>
                    </a:lnTo>
                    <a:lnTo>
                      <a:pt x="224" y="55"/>
                    </a:lnTo>
                    <a:lnTo>
                      <a:pt x="235" y="50"/>
                    </a:lnTo>
                    <a:lnTo>
                      <a:pt x="242" y="43"/>
                    </a:lnTo>
                    <a:lnTo>
                      <a:pt x="249" y="37"/>
                    </a:lnTo>
                    <a:lnTo>
                      <a:pt x="253" y="29"/>
                    </a:lnTo>
                    <a:lnTo>
                      <a:pt x="253" y="21"/>
                    </a:lnTo>
                    <a:lnTo>
                      <a:pt x="249" y="11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CCC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8" name="Freeform 48"/>
              <p:cNvSpPr>
                <a:spLocks/>
              </p:cNvSpPr>
              <p:nvPr/>
            </p:nvSpPr>
            <p:spPr bwMode="auto">
              <a:xfrm>
                <a:off x="1577" y="12344"/>
                <a:ext cx="39" cy="22"/>
              </a:xfrm>
              <a:custGeom>
                <a:avLst/>
                <a:gdLst>
                  <a:gd name="T0" fmla="*/ 0 w 117"/>
                  <a:gd name="T1" fmla="*/ 0 h 66"/>
                  <a:gd name="T2" fmla="*/ 0 w 117"/>
                  <a:gd name="T3" fmla="*/ 0 h 66"/>
                  <a:gd name="T4" fmla="*/ 0 w 117"/>
                  <a:gd name="T5" fmla="*/ 0 h 66"/>
                  <a:gd name="T6" fmla="*/ 0 w 117"/>
                  <a:gd name="T7" fmla="*/ 0 h 66"/>
                  <a:gd name="T8" fmla="*/ 0 w 117"/>
                  <a:gd name="T9" fmla="*/ 0 h 66"/>
                  <a:gd name="T10" fmla="*/ 0 w 117"/>
                  <a:gd name="T11" fmla="*/ 0 h 66"/>
                  <a:gd name="T12" fmla="*/ 0 w 117"/>
                  <a:gd name="T13" fmla="*/ 0 h 66"/>
                  <a:gd name="T14" fmla="*/ 0 w 117"/>
                  <a:gd name="T15" fmla="*/ 0 h 66"/>
                  <a:gd name="T16" fmla="*/ 0 w 117"/>
                  <a:gd name="T17" fmla="*/ 0 h 66"/>
                  <a:gd name="T18" fmla="*/ 0 w 117"/>
                  <a:gd name="T19" fmla="*/ 0 h 66"/>
                  <a:gd name="T20" fmla="*/ 0 w 117"/>
                  <a:gd name="T21" fmla="*/ 0 h 66"/>
                  <a:gd name="T22" fmla="*/ 0 w 117"/>
                  <a:gd name="T23" fmla="*/ 0 h 66"/>
                  <a:gd name="T24" fmla="*/ 0 w 117"/>
                  <a:gd name="T25" fmla="*/ 0 h 66"/>
                  <a:gd name="T26" fmla="*/ 0 w 117"/>
                  <a:gd name="T27" fmla="*/ 0 h 66"/>
                  <a:gd name="T28" fmla="*/ 0 w 117"/>
                  <a:gd name="T29" fmla="*/ 0 h 66"/>
                  <a:gd name="T30" fmla="*/ 0 w 117"/>
                  <a:gd name="T31" fmla="*/ 0 h 66"/>
                  <a:gd name="T32" fmla="*/ 0 w 117"/>
                  <a:gd name="T33" fmla="*/ 0 h 66"/>
                  <a:gd name="T34" fmla="*/ 0 w 117"/>
                  <a:gd name="T35" fmla="*/ 0 h 66"/>
                  <a:gd name="T36" fmla="*/ 0 w 117"/>
                  <a:gd name="T37" fmla="*/ 0 h 66"/>
                  <a:gd name="T38" fmla="*/ 0 w 117"/>
                  <a:gd name="T39" fmla="*/ 0 h 66"/>
                  <a:gd name="T40" fmla="*/ 0 w 117"/>
                  <a:gd name="T41" fmla="*/ 0 h 66"/>
                  <a:gd name="T42" fmla="*/ 0 w 117"/>
                  <a:gd name="T43" fmla="*/ 0 h 66"/>
                  <a:gd name="T44" fmla="*/ 0 w 117"/>
                  <a:gd name="T45" fmla="*/ 0 h 66"/>
                  <a:gd name="T46" fmla="*/ 0 w 117"/>
                  <a:gd name="T47" fmla="*/ 0 h 66"/>
                  <a:gd name="T48" fmla="*/ 0 w 117"/>
                  <a:gd name="T49" fmla="*/ 0 h 66"/>
                  <a:gd name="T50" fmla="*/ 0 w 117"/>
                  <a:gd name="T51" fmla="*/ 0 h 66"/>
                  <a:gd name="T52" fmla="*/ 0 w 117"/>
                  <a:gd name="T53" fmla="*/ 0 h 66"/>
                  <a:gd name="T54" fmla="*/ 0 w 117"/>
                  <a:gd name="T55" fmla="*/ 0 h 66"/>
                  <a:gd name="T56" fmla="*/ 0 w 117"/>
                  <a:gd name="T57" fmla="*/ 0 h 66"/>
                  <a:gd name="T58" fmla="*/ 0 w 117"/>
                  <a:gd name="T59" fmla="*/ 0 h 66"/>
                  <a:gd name="T60" fmla="*/ 0 w 117"/>
                  <a:gd name="T61" fmla="*/ 0 h 66"/>
                  <a:gd name="T62" fmla="*/ 0 w 117"/>
                  <a:gd name="T63" fmla="*/ 0 h 66"/>
                  <a:gd name="T64" fmla="*/ 0 w 117"/>
                  <a:gd name="T65" fmla="*/ 0 h 66"/>
                  <a:gd name="T66" fmla="*/ 0 w 117"/>
                  <a:gd name="T67" fmla="*/ 0 h 66"/>
                  <a:gd name="T68" fmla="*/ 0 w 117"/>
                  <a:gd name="T69" fmla="*/ 0 h 66"/>
                  <a:gd name="T70" fmla="*/ 0 w 117"/>
                  <a:gd name="T71" fmla="*/ 0 h 66"/>
                  <a:gd name="T72" fmla="*/ 0 w 117"/>
                  <a:gd name="T73" fmla="*/ 0 h 66"/>
                  <a:gd name="T74" fmla="*/ 0 w 117"/>
                  <a:gd name="T75" fmla="*/ 0 h 66"/>
                  <a:gd name="T76" fmla="*/ 0 w 117"/>
                  <a:gd name="T77" fmla="*/ 0 h 66"/>
                  <a:gd name="T78" fmla="*/ 0 w 117"/>
                  <a:gd name="T79" fmla="*/ 0 h 66"/>
                  <a:gd name="T80" fmla="*/ 0 w 117"/>
                  <a:gd name="T81" fmla="*/ 0 h 66"/>
                  <a:gd name="T82" fmla="*/ 0 w 117"/>
                  <a:gd name="T83" fmla="*/ 0 h 6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17"/>
                  <a:gd name="T127" fmla="*/ 0 h 66"/>
                  <a:gd name="T128" fmla="*/ 117 w 117"/>
                  <a:gd name="T129" fmla="*/ 66 h 6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17" h="66">
                    <a:moveTo>
                      <a:pt x="29" y="1"/>
                    </a:moveTo>
                    <a:lnTo>
                      <a:pt x="21" y="0"/>
                    </a:lnTo>
                    <a:lnTo>
                      <a:pt x="14" y="1"/>
                    </a:lnTo>
                    <a:lnTo>
                      <a:pt x="8" y="6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0" y="18"/>
                    </a:lnTo>
                    <a:lnTo>
                      <a:pt x="0" y="25"/>
                    </a:lnTo>
                    <a:lnTo>
                      <a:pt x="3" y="31"/>
                    </a:lnTo>
                    <a:lnTo>
                      <a:pt x="3" y="37"/>
                    </a:lnTo>
                    <a:lnTo>
                      <a:pt x="6" y="43"/>
                    </a:lnTo>
                    <a:lnTo>
                      <a:pt x="8" y="48"/>
                    </a:lnTo>
                    <a:lnTo>
                      <a:pt x="15" y="51"/>
                    </a:lnTo>
                    <a:lnTo>
                      <a:pt x="21" y="53"/>
                    </a:lnTo>
                    <a:lnTo>
                      <a:pt x="29" y="55"/>
                    </a:lnTo>
                    <a:lnTo>
                      <a:pt x="38" y="54"/>
                    </a:lnTo>
                    <a:lnTo>
                      <a:pt x="50" y="53"/>
                    </a:lnTo>
                    <a:lnTo>
                      <a:pt x="54" y="60"/>
                    </a:lnTo>
                    <a:lnTo>
                      <a:pt x="63" y="63"/>
                    </a:lnTo>
                    <a:lnTo>
                      <a:pt x="71" y="66"/>
                    </a:lnTo>
                    <a:lnTo>
                      <a:pt x="82" y="66"/>
                    </a:lnTo>
                    <a:lnTo>
                      <a:pt x="88" y="62"/>
                    </a:lnTo>
                    <a:lnTo>
                      <a:pt x="96" y="60"/>
                    </a:lnTo>
                    <a:lnTo>
                      <a:pt x="103" y="54"/>
                    </a:lnTo>
                    <a:lnTo>
                      <a:pt x="110" y="50"/>
                    </a:lnTo>
                    <a:lnTo>
                      <a:pt x="111" y="43"/>
                    </a:lnTo>
                    <a:lnTo>
                      <a:pt x="117" y="37"/>
                    </a:lnTo>
                    <a:lnTo>
                      <a:pt x="116" y="30"/>
                    </a:lnTo>
                    <a:lnTo>
                      <a:pt x="116" y="26"/>
                    </a:lnTo>
                    <a:lnTo>
                      <a:pt x="110" y="21"/>
                    </a:lnTo>
                    <a:lnTo>
                      <a:pt x="102" y="20"/>
                    </a:lnTo>
                    <a:lnTo>
                      <a:pt x="92" y="18"/>
                    </a:lnTo>
                    <a:lnTo>
                      <a:pt x="78" y="21"/>
                    </a:lnTo>
                    <a:lnTo>
                      <a:pt x="71" y="17"/>
                    </a:lnTo>
                    <a:lnTo>
                      <a:pt x="67" y="14"/>
                    </a:lnTo>
                    <a:lnTo>
                      <a:pt x="59" y="12"/>
                    </a:lnTo>
                    <a:lnTo>
                      <a:pt x="50" y="10"/>
                    </a:lnTo>
                    <a:lnTo>
                      <a:pt x="43" y="7"/>
                    </a:lnTo>
                    <a:lnTo>
                      <a:pt x="36" y="4"/>
                    </a:lnTo>
                    <a:lnTo>
                      <a:pt x="31" y="1"/>
                    </a:ln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ABD6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9" name="Freeform 49"/>
              <p:cNvSpPr>
                <a:spLocks/>
              </p:cNvSpPr>
              <p:nvPr/>
            </p:nvSpPr>
            <p:spPr bwMode="auto">
              <a:xfrm>
                <a:off x="1855" y="12416"/>
                <a:ext cx="61" cy="11"/>
              </a:xfrm>
              <a:custGeom>
                <a:avLst/>
                <a:gdLst>
                  <a:gd name="T0" fmla="*/ 0 w 184"/>
                  <a:gd name="T1" fmla="*/ 0 h 34"/>
                  <a:gd name="T2" fmla="*/ 0 w 184"/>
                  <a:gd name="T3" fmla="*/ 0 h 34"/>
                  <a:gd name="T4" fmla="*/ 0 w 184"/>
                  <a:gd name="T5" fmla="*/ 0 h 34"/>
                  <a:gd name="T6" fmla="*/ 0 w 184"/>
                  <a:gd name="T7" fmla="*/ 0 h 34"/>
                  <a:gd name="T8" fmla="*/ 0 w 184"/>
                  <a:gd name="T9" fmla="*/ 0 h 34"/>
                  <a:gd name="T10" fmla="*/ 0 w 184"/>
                  <a:gd name="T11" fmla="*/ 0 h 34"/>
                  <a:gd name="T12" fmla="*/ 0 w 184"/>
                  <a:gd name="T13" fmla="*/ 0 h 34"/>
                  <a:gd name="T14" fmla="*/ 0 w 184"/>
                  <a:gd name="T15" fmla="*/ 0 h 34"/>
                  <a:gd name="T16" fmla="*/ 0 w 184"/>
                  <a:gd name="T17" fmla="*/ 0 h 34"/>
                  <a:gd name="T18" fmla="*/ 0 w 184"/>
                  <a:gd name="T19" fmla="*/ 0 h 34"/>
                  <a:gd name="T20" fmla="*/ 0 w 184"/>
                  <a:gd name="T21" fmla="*/ 0 h 34"/>
                  <a:gd name="T22" fmla="*/ 0 w 184"/>
                  <a:gd name="T23" fmla="*/ 0 h 34"/>
                  <a:gd name="T24" fmla="*/ 0 w 184"/>
                  <a:gd name="T25" fmla="*/ 0 h 34"/>
                  <a:gd name="T26" fmla="*/ 0 w 184"/>
                  <a:gd name="T27" fmla="*/ 0 h 34"/>
                  <a:gd name="T28" fmla="*/ 0 w 184"/>
                  <a:gd name="T29" fmla="*/ 0 h 34"/>
                  <a:gd name="T30" fmla="*/ 0 w 184"/>
                  <a:gd name="T31" fmla="*/ 0 h 34"/>
                  <a:gd name="T32" fmla="*/ 0 w 184"/>
                  <a:gd name="T33" fmla="*/ 0 h 34"/>
                  <a:gd name="T34" fmla="*/ 0 w 184"/>
                  <a:gd name="T35" fmla="*/ 0 h 34"/>
                  <a:gd name="T36" fmla="*/ 0 w 184"/>
                  <a:gd name="T37" fmla="*/ 0 h 34"/>
                  <a:gd name="T38" fmla="*/ 0 w 184"/>
                  <a:gd name="T39" fmla="*/ 0 h 34"/>
                  <a:gd name="T40" fmla="*/ 0 w 184"/>
                  <a:gd name="T41" fmla="*/ 0 h 34"/>
                  <a:gd name="T42" fmla="*/ 0 w 184"/>
                  <a:gd name="T43" fmla="*/ 0 h 34"/>
                  <a:gd name="T44" fmla="*/ 0 w 184"/>
                  <a:gd name="T45" fmla="*/ 0 h 34"/>
                  <a:gd name="T46" fmla="*/ 0 w 184"/>
                  <a:gd name="T47" fmla="*/ 0 h 34"/>
                  <a:gd name="T48" fmla="*/ 0 w 184"/>
                  <a:gd name="T49" fmla="*/ 0 h 34"/>
                  <a:gd name="T50" fmla="*/ 0 w 184"/>
                  <a:gd name="T51" fmla="*/ 0 h 34"/>
                  <a:gd name="T52" fmla="*/ 0 w 184"/>
                  <a:gd name="T53" fmla="*/ 0 h 34"/>
                  <a:gd name="T54" fmla="*/ 0 w 184"/>
                  <a:gd name="T55" fmla="*/ 0 h 34"/>
                  <a:gd name="T56" fmla="*/ 0 w 184"/>
                  <a:gd name="T57" fmla="*/ 0 h 34"/>
                  <a:gd name="T58" fmla="*/ 0 w 184"/>
                  <a:gd name="T59" fmla="*/ 0 h 34"/>
                  <a:gd name="T60" fmla="*/ 0 w 184"/>
                  <a:gd name="T61" fmla="*/ 0 h 34"/>
                  <a:gd name="T62" fmla="*/ 0 w 184"/>
                  <a:gd name="T63" fmla="*/ 0 h 34"/>
                  <a:gd name="T64" fmla="*/ 0 w 184"/>
                  <a:gd name="T65" fmla="*/ 0 h 34"/>
                  <a:gd name="T66" fmla="*/ 0 w 184"/>
                  <a:gd name="T67" fmla="*/ 0 h 34"/>
                  <a:gd name="T68" fmla="*/ 0 w 184"/>
                  <a:gd name="T69" fmla="*/ 0 h 34"/>
                  <a:gd name="T70" fmla="*/ 0 w 184"/>
                  <a:gd name="T71" fmla="*/ 0 h 34"/>
                  <a:gd name="T72" fmla="*/ 0 w 184"/>
                  <a:gd name="T73" fmla="*/ 0 h 34"/>
                  <a:gd name="T74" fmla="*/ 0 w 184"/>
                  <a:gd name="T75" fmla="*/ 0 h 34"/>
                  <a:gd name="T76" fmla="*/ 0 w 184"/>
                  <a:gd name="T77" fmla="*/ 0 h 34"/>
                  <a:gd name="T78" fmla="*/ 0 w 184"/>
                  <a:gd name="T79" fmla="*/ 0 h 3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4"/>
                  <a:gd name="T121" fmla="*/ 0 h 34"/>
                  <a:gd name="T122" fmla="*/ 184 w 184"/>
                  <a:gd name="T123" fmla="*/ 34 h 3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4" h="34">
                    <a:moveTo>
                      <a:pt x="175" y="0"/>
                    </a:moveTo>
                    <a:lnTo>
                      <a:pt x="164" y="2"/>
                    </a:lnTo>
                    <a:lnTo>
                      <a:pt x="153" y="4"/>
                    </a:lnTo>
                    <a:lnTo>
                      <a:pt x="142" y="5"/>
                    </a:lnTo>
                    <a:lnTo>
                      <a:pt x="132" y="7"/>
                    </a:lnTo>
                    <a:lnTo>
                      <a:pt x="120" y="7"/>
                    </a:lnTo>
                    <a:lnTo>
                      <a:pt x="109" y="7"/>
                    </a:lnTo>
                    <a:lnTo>
                      <a:pt x="96" y="7"/>
                    </a:lnTo>
                    <a:lnTo>
                      <a:pt x="86" y="7"/>
                    </a:lnTo>
                    <a:lnTo>
                      <a:pt x="74" y="7"/>
                    </a:lnTo>
                    <a:lnTo>
                      <a:pt x="63" y="7"/>
                    </a:lnTo>
                    <a:lnTo>
                      <a:pt x="50" y="7"/>
                    </a:lnTo>
                    <a:lnTo>
                      <a:pt x="41" y="9"/>
                    </a:lnTo>
                    <a:lnTo>
                      <a:pt x="29" y="11"/>
                    </a:lnTo>
                    <a:lnTo>
                      <a:pt x="18" y="13"/>
                    </a:lnTo>
                    <a:lnTo>
                      <a:pt x="9" y="17"/>
                    </a:lnTo>
                    <a:lnTo>
                      <a:pt x="0" y="23"/>
                    </a:lnTo>
                    <a:lnTo>
                      <a:pt x="7" y="26"/>
                    </a:lnTo>
                    <a:lnTo>
                      <a:pt x="14" y="34"/>
                    </a:lnTo>
                    <a:lnTo>
                      <a:pt x="24" y="31"/>
                    </a:lnTo>
                    <a:lnTo>
                      <a:pt x="34" y="29"/>
                    </a:lnTo>
                    <a:lnTo>
                      <a:pt x="46" y="27"/>
                    </a:lnTo>
                    <a:lnTo>
                      <a:pt x="56" y="27"/>
                    </a:lnTo>
                    <a:lnTo>
                      <a:pt x="67" y="27"/>
                    </a:lnTo>
                    <a:lnTo>
                      <a:pt x="80" y="27"/>
                    </a:lnTo>
                    <a:lnTo>
                      <a:pt x="89" y="27"/>
                    </a:lnTo>
                    <a:lnTo>
                      <a:pt x="102" y="29"/>
                    </a:lnTo>
                    <a:lnTo>
                      <a:pt x="111" y="27"/>
                    </a:lnTo>
                    <a:lnTo>
                      <a:pt x="123" y="27"/>
                    </a:lnTo>
                    <a:lnTo>
                      <a:pt x="134" y="26"/>
                    </a:lnTo>
                    <a:lnTo>
                      <a:pt x="145" y="26"/>
                    </a:lnTo>
                    <a:lnTo>
                      <a:pt x="155" y="23"/>
                    </a:lnTo>
                    <a:lnTo>
                      <a:pt x="166" y="21"/>
                    </a:lnTo>
                    <a:lnTo>
                      <a:pt x="174" y="18"/>
                    </a:lnTo>
                    <a:lnTo>
                      <a:pt x="184" y="13"/>
                    </a:lnTo>
                    <a:lnTo>
                      <a:pt x="181" y="9"/>
                    </a:lnTo>
                    <a:lnTo>
                      <a:pt x="178" y="5"/>
                    </a:lnTo>
                    <a:lnTo>
                      <a:pt x="175" y="1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E8E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0" name="Freeform 50"/>
              <p:cNvSpPr>
                <a:spLocks/>
              </p:cNvSpPr>
              <p:nvPr/>
            </p:nvSpPr>
            <p:spPr bwMode="auto">
              <a:xfrm>
                <a:off x="2054" y="12429"/>
                <a:ext cx="193" cy="45"/>
              </a:xfrm>
              <a:custGeom>
                <a:avLst/>
                <a:gdLst>
                  <a:gd name="T0" fmla="*/ 0 w 579"/>
                  <a:gd name="T1" fmla="*/ 0 h 134"/>
                  <a:gd name="T2" fmla="*/ 0 w 579"/>
                  <a:gd name="T3" fmla="*/ 0 h 134"/>
                  <a:gd name="T4" fmla="*/ 0 w 579"/>
                  <a:gd name="T5" fmla="*/ 0 h 134"/>
                  <a:gd name="T6" fmla="*/ 0 w 579"/>
                  <a:gd name="T7" fmla="*/ 0 h 134"/>
                  <a:gd name="T8" fmla="*/ 0 w 579"/>
                  <a:gd name="T9" fmla="*/ 0 h 134"/>
                  <a:gd name="T10" fmla="*/ 0 w 579"/>
                  <a:gd name="T11" fmla="*/ 0 h 134"/>
                  <a:gd name="T12" fmla="*/ 0 w 579"/>
                  <a:gd name="T13" fmla="*/ 0 h 134"/>
                  <a:gd name="T14" fmla="*/ 0 w 579"/>
                  <a:gd name="T15" fmla="*/ 0 h 134"/>
                  <a:gd name="T16" fmla="*/ 0 w 579"/>
                  <a:gd name="T17" fmla="*/ 0 h 134"/>
                  <a:gd name="T18" fmla="*/ 0 w 579"/>
                  <a:gd name="T19" fmla="*/ 0 h 134"/>
                  <a:gd name="T20" fmla="*/ 0 w 579"/>
                  <a:gd name="T21" fmla="*/ 0 h 134"/>
                  <a:gd name="T22" fmla="*/ 0 w 579"/>
                  <a:gd name="T23" fmla="*/ 0 h 134"/>
                  <a:gd name="T24" fmla="*/ 0 w 579"/>
                  <a:gd name="T25" fmla="*/ 0 h 134"/>
                  <a:gd name="T26" fmla="*/ 0 w 579"/>
                  <a:gd name="T27" fmla="*/ 0 h 134"/>
                  <a:gd name="T28" fmla="*/ 0 w 579"/>
                  <a:gd name="T29" fmla="*/ 0 h 134"/>
                  <a:gd name="T30" fmla="*/ 0 w 579"/>
                  <a:gd name="T31" fmla="*/ 0 h 134"/>
                  <a:gd name="T32" fmla="*/ 0 w 579"/>
                  <a:gd name="T33" fmla="*/ 0 h 134"/>
                  <a:gd name="T34" fmla="*/ 0 w 579"/>
                  <a:gd name="T35" fmla="*/ 0 h 134"/>
                  <a:gd name="T36" fmla="*/ 0 w 579"/>
                  <a:gd name="T37" fmla="*/ 0 h 134"/>
                  <a:gd name="T38" fmla="*/ 0 w 579"/>
                  <a:gd name="T39" fmla="*/ 0 h 134"/>
                  <a:gd name="T40" fmla="*/ 0 w 579"/>
                  <a:gd name="T41" fmla="*/ 0 h 134"/>
                  <a:gd name="T42" fmla="*/ 0 w 579"/>
                  <a:gd name="T43" fmla="*/ 0 h 134"/>
                  <a:gd name="T44" fmla="*/ 0 w 579"/>
                  <a:gd name="T45" fmla="*/ 0 h 134"/>
                  <a:gd name="T46" fmla="*/ 0 w 579"/>
                  <a:gd name="T47" fmla="*/ 0 h 134"/>
                  <a:gd name="T48" fmla="*/ 0 w 579"/>
                  <a:gd name="T49" fmla="*/ 0 h 134"/>
                  <a:gd name="T50" fmla="*/ 0 w 579"/>
                  <a:gd name="T51" fmla="*/ 0 h 134"/>
                  <a:gd name="T52" fmla="*/ 0 w 579"/>
                  <a:gd name="T53" fmla="*/ 0 h 134"/>
                  <a:gd name="T54" fmla="*/ 0 w 579"/>
                  <a:gd name="T55" fmla="*/ 0 h 134"/>
                  <a:gd name="T56" fmla="*/ 0 w 579"/>
                  <a:gd name="T57" fmla="*/ 0 h 134"/>
                  <a:gd name="T58" fmla="*/ 0 w 579"/>
                  <a:gd name="T59" fmla="*/ 0 h 134"/>
                  <a:gd name="T60" fmla="*/ 0 w 579"/>
                  <a:gd name="T61" fmla="*/ 0 h 134"/>
                  <a:gd name="T62" fmla="*/ 0 w 579"/>
                  <a:gd name="T63" fmla="*/ 0 h 134"/>
                  <a:gd name="T64" fmla="*/ 0 w 579"/>
                  <a:gd name="T65" fmla="*/ 0 h 134"/>
                  <a:gd name="T66" fmla="*/ 0 w 579"/>
                  <a:gd name="T67" fmla="*/ 0 h 134"/>
                  <a:gd name="T68" fmla="*/ 0 w 579"/>
                  <a:gd name="T69" fmla="*/ 0 h 134"/>
                  <a:gd name="T70" fmla="*/ 0 w 579"/>
                  <a:gd name="T71" fmla="*/ 0 h 13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79"/>
                  <a:gd name="T109" fmla="*/ 0 h 134"/>
                  <a:gd name="T110" fmla="*/ 579 w 579"/>
                  <a:gd name="T111" fmla="*/ 134 h 13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79" h="134">
                    <a:moveTo>
                      <a:pt x="9" y="0"/>
                    </a:moveTo>
                    <a:lnTo>
                      <a:pt x="6" y="1"/>
                    </a:lnTo>
                    <a:lnTo>
                      <a:pt x="5" y="6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21" y="19"/>
                    </a:lnTo>
                    <a:lnTo>
                      <a:pt x="45" y="23"/>
                    </a:lnTo>
                    <a:lnTo>
                      <a:pt x="64" y="26"/>
                    </a:lnTo>
                    <a:lnTo>
                      <a:pt x="88" y="30"/>
                    </a:lnTo>
                    <a:lnTo>
                      <a:pt x="109" y="35"/>
                    </a:lnTo>
                    <a:lnTo>
                      <a:pt x="131" y="38"/>
                    </a:lnTo>
                    <a:lnTo>
                      <a:pt x="151" y="42"/>
                    </a:lnTo>
                    <a:lnTo>
                      <a:pt x="174" y="47"/>
                    </a:lnTo>
                    <a:lnTo>
                      <a:pt x="195" y="50"/>
                    </a:lnTo>
                    <a:lnTo>
                      <a:pt x="216" y="54"/>
                    </a:lnTo>
                    <a:lnTo>
                      <a:pt x="238" y="58"/>
                    </a:lnTo>
                    <a:lnTo>
                      <a:pt x="260" y="62"/>
                    </a:lnTo>
                    <a:lnTo>
                      <a:pt x="283" y="66"/>
                    </a:lnTo>
                    <a:lnTo>
                      <a:pt x="304" y="69"/>
                    </a:lnTo>
                    <a:lnTo>
                      <a:pt x="326" y="72"/>
                    </a:lnTo>
                    <a:lnTo>
                      <a:pt x="349" y="77"/>
                    </a:lnTo>
                    <a:lnTo>
                      <a:pt x="363" y="79"/>
                    </a:lnTo>
                    <a:lnTo>
                      <a:pt x="376" y="83"/>
                    </a:lnTo>
                    <a:lnTo>
                      <a:pt x="390" y="86"/>
                    </a:lnTo>
                    <a:lnTo>
                      <a:pt x="405" y="91"/>
                    </a:lnTo>
                    <a:lnTo>
                      <a:pt x="416" y="94"/>
                    </a:lnTo>
                    <a:lnTo>
                      <a:pt x="431" y="98"/>
                    </a:lnTo>
                    <a:lnTo>
                      <a:pt x="444" y="103"/>
                    </a:lnTo>
                    <a:lnTo>
                      <a:pt x="459" y="106"/>
                    </a:lnTo>
                    <a:lnTo>
                      <a:pt x="472" y="109"/>
                    </a:lnTo>
                    <a:lnTo>
                      <a:pt x="487" y="112"/>
                    </a:lnTo>
                    <a:lnTo>
                      <a:pt x="500" y="117"/>
                    </a:lnTo>
                    <a:lnTo>
                      <a:pt x="515" y="121"/>
                    </a:lnTo>
                    <a:lnTo>
                      <a:pt x="526" y="123"/>
                    </a:lnTo>
                    <a:lnTo>
                      <a:pt x="541" y="126"/>
                    </a:lnTo>
                    <a:lnTo>
                      <a:pt x="555" y="130"/>
                    </a:lnTo>
                    <a:lnTo>
                      <a:pt x="570" y="134"/>
                    </a:lnTo>
                    <a:lnTo>
                      <a:pt x="575" y="126"/>
                    </a:lnTo>
                    <a:lnTo>
                      <a:pt x="579" y="119"/>
                    </a:lnTo>
                    <a:lnTo>
                      <a:pt x="558" y="112"/>
                    </a:lnTo>
                    <a:lnTo>
                      <a:pt x="536" y="108"/>
                    </a:lnTo>
                    <a:lnTo>
                      <a:pt x="516" y="101"/>
                    </a:lnTo>
                    <a:lnTo>
                      <a:pt x="498" y="96"/>
                    </a:lnTo>
                    <a:lnTo>
                      <a:pt x="476" y="90"/>
                    </a:lnTo>
                    <a:lnTo>
                      <a:pt x="455" y="83"/>
                    </a:lnTo>
                    <a:lnTo>
                      <a:pt x="436" y="78"/>
                    </a:lnTo>
                    <a:lnTo>
                      <a:pt x="415" y="72"/>
                    </a:lnTo>
                    <a:lnTo>
                      <a:pt x="394" y="66"/>
                    </a:lnTo>
                    <a:lnTo>
                      <a:pt x="374" y="60"/>
                    </a:lnTo>
                    <a:lnTo>
                      <a:pt x="352" y="56"/>
                    </a:lnTo>
                    <a:lnTo>
                      <a:pt x="333" y="53"/>
                    </a:lnTo>
                    <a:lnTo>
                      <a:pt x="310" y="49"/>
                    </a:lnTo>
                    <a:lnTo>
                      <a:pt x="291" y="46"/>
                    </a:lnTo>
                    <a:lnTo>
                      <a:pt x="269" y="43"/>
                    </a:lnTo>
                    <a:lnTo>
                      <a:pt x="248" y="43"/>
                    </a:lnTo>
                    <a:lnTo>
                      <a:pt x="233" y="38"/>
                    </a:lnTo>
                    <a:lnTo>
                      <a:pt x="219" y="36"/>
                    </a:lnTo>
                    <a:lnTo>
                      <a:pt x="203" y="31"/>
                    </a:lnTo>
                    <a:lnTo>
                      <a:pt x="188" y="29"/>
                    </a:lnTo>
                    <a:lnTo>
                      <a:pt x="173" y="26"/>
                    </a:lnTo>
                    <a:lnTo>
                      <a:pt x="159" y="23"/>
                    </a:lnTo>
                    <a:lnTo>
                      <a:pt x="144" y="19"/>
                    </a:lnTo>
                    <a:lnTo>
                      <a:pt x="128" y="17"/>
                    </a:lnTo>
                    <a:lnTo>
                      <a:pt x="113" y="15"/>
                    </a:lnTo>
                    <a:lnTo>
                      <a:pt x="99" y="13"/>
                    </a:lnTo>
                    <a:lnTo>
                      <a:pt x="84" y="11"/>
                    </a:lnTo>
                    <a:lnTo>
                      <a:pt x="69" y="10"/>
                    </a:lnTo>
                    <a:lnTo>
                      <a:pt x="53" y="5"/>
                    </a:lnTo>
                    <a:lnTo>
                      <a:pt x="39" y="4"/>
                    </a:lnTo>
                    <a:lnTo>
                      <a:pt x="23" y="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8F0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1" name="Freeform 51"/>
              <p:cNvSpPr>
                <a:spLocks/>
              </p:cNvSpPr>
              <p:nvPr/>
            </p:nvSpPr>
            <p:spPr bwMode="auto">
              <a:xfrm>
                <a:off x="1940" y="12420"/>
                <a:ext cx="110" cy="15"/>
              </a:xfrm>
              <a:custGeom>
                <a:avLst/>
                <a:gdLst>
                  <a:gd name="T0" fmla="*/ 0 w 331"/>
                  <a:gd name="T1" fmla="*/ 0 h 46"/>
                  <a:gd name="T2" fmla="*/ 0 w 331"/>
                  <a:gd name="T3" fmla="*/ 0 h 46"/>
                  <a:gd name="T4" fmla="*/ 0 w 331"/>
                  <a:gd name="T5" fmla="*/ 0 h 46"/>
                  <a:gd name="T6" fmla="*/ 0 w 331"/>
                  <a:gd name="T7" fmla="*/ 0 h 46"/>
                  <a:gd name="T8" fmla="*/ 0 w 331"/>
                  <a:gd name="T9" fmla="*/ 0 h 46"/>
                  <a:gd name="T10" fmla="*/ 0 w 331"/>
                  <a:gd name="T11" fmla="*/ 0 h 46"/>
                  <a:gd name="T12" fmla="*/ 0 w 331"/>
                  <a:gd name="T13" fmla="*/ 0 h 46"/>
                  <a:gd name="T14" fmla="*/ 0 w 331"/>
                  <a:gd name="T15" fmla="*/ 0 h 46"/>
                  <a:gd name="T16" fmla="*/ 0 w 331"/>
                  <a:gd name="T17" fmla="*/ 0 h 46"/>
                  <a:gd name="T18" fmla="*/ 0 w 331"/>
                  <a:gd name="T19" fmla="*/ 0 h 46"/>
                  <a:gd name="T20" fmla="*/ 0 w 331"/>
                  <a:gd name="T21" fmla="*/ 0 h 46"/>
                  <a:gd name="T22" fmla="*/ 0 w 331"/>
                  <a:gd name="T23" fmla="*/ 0 h 46"/>
                  <a:gd name="T24" fmla="*/ 0 w 331"/>
                  <a:gd name="T25" fmla="*/ 0 h 46"/>
                  <a:gd name="T26" fmla="*/ 0 w 331"/>
                  <a:gd name="T27" fmla="*/ 0 h 46"/>
                  <a:gd name="T28" fmla="*/ 0 w 331"/>
                  <a:gd name="T29" fmla="*/ 0 h 46"/>
                  <a:gd name="T30" fmla="*/ 0 w 331"/>
                  <a:gd name="T31" fmla="*/ 0 h 46"/>
                  <a:gd name="T32" fmla="*/ 0 w 331"/>
                  <a:gd name="T33" fmla="*/ 0 h 46"/>
                  <a:gd name="T34" fmla="*/ 0 w 331"/>
                  <a:gd name="T35" fmla="*/ 0 h 46"/>
                  <a:gd name="T36" fmla="*/ 0 w 331"/>
                  <a:gd name="T37" fmla="*/ 0 h 46"/>
                  <a:gd name="T38" fmla="*/ 0 w 331"/>
                  <a:gd name="T39" fmla="*/ 0 h 46"/>
                  <a:gd name="T40" fmla="*/ 0 w 331"/>
                  <a:gd name="T41" fmla="*/ 0 h 46"/>
                  <a:gd name="T42" fmla="*/ 0 w 331"/>
                  <a:gd name="T43" fmla="*/ 0 h 46"/>
                  <a:gd name="T44" fmla="*/ 0 w 331"/>
                  <a:gd name="T45" fmla="*/ 0 h 46"/>
                  <a:gd name="T46" fmla="*/ 0 w 331"/>
                  <a:gd name="T47" fmla="*/ 0 h 46"/>
                  <a:gd name="T48" fmla="*/ 0 w 331"/>
                  <a:gd name="T49" fmla="*/ 0 h 46"/>
                  <a:gd name="T50" fmla="*/ 0 w 331"/>
                  <a:gd name="T51" fmla="*/ 0 h 46"/>
                  <a:gd name="T52" fmla="*/ 0 w 331"/>
                  <a:gd name="T53" fmla="*/ 0 h 46"/>
                  <a:gd name="T54" fmla="*/ 0 w 331"/>
                  <a:gd name="T55" fmla="*/ 0 h 46"/>
                  <a:gd name="T56" fmla="*/ 0 w 331"/>
                  <a:gd name="T57" fmla="*/ 0 h 46"/>
                  <a:gd name="T58" fmla="*/ 0 w 331"/>
                  <a:gd name="T59" fmla="*/ 0 h 46"/>
                  <a:gd name="T60" fmla="*/ 0 w 331"/>
                  <a:gd name="T61" fmla="*/ 0 h 46"/>
                  <a:gd name="T62" fmla="*/ 0 w 331"/>
                  <a:gd name="T63" fmla="*/ 0 h 46"/>
                  <a:gd name="T64" fmla="*/ 0 w 331"/>
                  <a:gd name="T65" fmla="*/ 0 h 46"/>
                  <a:gd name="T66" fmla="*/ 0 w 331"/>
                  <a:gd name="T67" fmla="*/ 0 h 46"/>
                  <a:gd name="T68" fmla="*/ 0 w 331"/>
                  <a:gd name="T69" fmla="*/ 0 h 46"/>
                  <a:gd name="T70" fmla="*/ 0 w 331"/>
                  <a:gd name="T71" fmla="*/ 0 h 46"/>
                  <a:gd name="T72" fmla="*/ 0 w 331"/>
                  <a:gd name="T73" fmla="*/ 0 h 46"/>
                  <a:gd name="T74" fmla="*/ 0 w 331"/>
                  <a:gd name="T75" fmla="*/ 0 h 46"/>
                  <a:gd name="T76" fmla="*/ 0 w 331"/>
                  <a:gd name="T77" fmla="*/ 0 h 46"/>
                  <a:gd name="T78" fmla="*/ 0 w 331"/>
                  <a:gd name="T79" fmla="*/ 0 h 46"/>
                  <a:gd name="T80" fmla="*/ 0 w 331"/>
                  <a:gd name="T81" fmla="*/ 0 h 46"/>
                  <a:gd name="T82" fmla="*/ 0 w 331"/>
                  <a:gd name="T83" fmla="*/ 0 h 46"/>
                  <a:gd name="T84" fmla="*/ 0 w 331"/>
                  <a:gd name="T85" fmla="*/ 0 h 46"/>
                  <a:gd name="T86" fmla="*/ 0 w 331"/>
                  <a:gd name="T87" fmla="*/ 0 h 46"/>
                  <a:gd name="T88" fmla="*/ 0 w 331"/>
                  <a:gd name="T89" fmla="*/ 0 h 46"/>
                  <a:gd name="T90" fmla="*/ 0 w 331"/>
                  <a:gd name="T91" fmla="*/ 0 h 46"/>
                  <a:gd name="T92" fmla="*/ 0 w 331"/>
                  <a:gd name="T93" fmla="*/ 0 h 46"/>
                  <a:gd name="T94" fmla="*/ 0 w 331"/>
                  <a:gd name="T95" fmla="*/ 0 h 46"/>
                  <a:gd name="T96" fmla="*/ 0 w 331"/>
                  <a:gd name="T97" fmla="*/ 0 h 46"/>
                  <a:gd name="T98" fmla="*/ 0 w 331"/>
                  <a:gd name="T99" fmla="*/ 0 h 46"/>
                  <a:gd name="T100" fmla="*/ 0 w 331"/>
                  <a:gd name="T101" fmla="*/ 0 h 46"/>
                  <a:gd name="T102" fmla="*/ 0 w 331"/>
                  <a:gd name="T103" fmla="*/ 0 h 46"/>
                  <a:gd name="T104" fmla="*/ 0 w 331"/>
                  <a:gd name="T105" fmla="*/ 0 h 46"/>
                  <a:gd name="T106" fmla="*/ 0 w 331"/>
                  <a:gd name="T107" fmla="*/ 0 h 46"/>
                  <a:gd name="T108" fmla="*/ 0 w 331"/>
                  <a:gd name="T109" fmla="*/ 0 h 46"/>
                  <a:gd name="T110" fmla="*/ 0 w 331"/>
                  <a:gd name="T111" fmla="*/ 0 h 46"/>
                  <a:gd name="T112" fmla="*/ 0 w 331"/>
                  <a:gd name="T113" fmla="*/ 0 h 46"/>
                  <a:gd name="T114" fmla="*/ 0 w 331"/>
                  <a:gd name="T115" fmla="*/ 0 h 46"/>
                  <a:gd name="T116" fmla="*/ 0 w 331"/>
                  <a:gd name="T117" fmla="*/ 0 h 46"/>
                  <a:gd name="T118" fmla="*/ 0 w 331"/>
                  <a:gd name="T119" fmla="*/ 0 h 46"/>
                  <a:gd name="T120" fmla="*/ 0 w 331"/>
                  <a:gd name="T121" fmla="*/ 0 h 46"/>
                  <a:gd name="T122" fmla="*/ 0 w 331"/>
                  <a:gd name="T123" fmla="*/ 0 h 4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31"/>
                  <a:gd name="T187" fmla="*/ 0 h 46"/>
                  <a:gd name="T188" fmla="*/ 331 w 331"/>
                  <a:gd name="T189" fmla="*/ 46 h 4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31" h="46">
                    <a:moveTo>
                      <a:pt x="83" y="0"/>
                    </a:moveTo>
                    <a:lnTo>
                      <a:pt x="72" y="0"/>
                    </a:lnTo>
                    <a:lnTo>
                      <a:pt x="63" y="0"/>
                    </a:lnTo>
                    <a:lnTo>
                      <a:pt x="54" y="0"/>
                    </a:lnTo>
                    <a:lnTo>
                      <a:pt x="46" y="1"/>
                    </a:lnTo>
                    <a:lnTo>
                      <a:pt x="38" y="1"/>
                    </a:lnTo>
                    <a:lnTo>
                      <a:pt x="29" y="1"/>
                    </a:lnTo>
                    <a:lnTo>
                      <a:pt x="21" y="1"/>
                    </a:lnTo>
                    <a:lnTo>
                      <a:pt x="13" y="1"/>
                    </a:lnTo>
                    <a:lnTo>
                      <a:pt x="6" y="9"/>
                    </a:lnTo>
                    <a:lnTo>
                      <a:pt x="0" y="15"/>
                    </a:lnTo>
                    <a:lnTo>
                      <a:pt x="10" y="17"/>
                    </a:lnTo>
                    <a:lnTo>
                      <a:pt x="21" y="19"/>
                    </a:lnTo>
                    <a:lnTo>
                      <a:pt x="29" y="19"/>
                    </a:lnTo>
                    <a:lnTo>
                      <a:pt x="40" y="20"/>
                    </a:lnTo>
                    <a:lnTo>
                      <a:pt x="52" y="20"/>
                    </a:lnTo>
                    <a:lnTo>
                      <a:pt x="61" y="20"/>
                    </a:lnTo>
                    <a:lnTo>
                      <a:pt x="72" y="20"/>
                    </a:lnTo>
                    <a:lnTo>
                      <a:pt x="83" y="22"/>
                    </a:lnTo>
                    <a:lnTo>
                      <a:pt x="95" y="20"/>
                    </a:lnTo>
                    <a:lnTo>
                      <a:pt x="104" y="20"/>
                    </a:lnTo>
                    <a:lnTo>
                      <a:pt x="115" y="20"/>
                    </a:lnTo>
                    <a:lnTo>
                      <a:pt x="125" y="22"/>
                    </a:lnTo>
                    <a:lnTo>
                      <a:pt x="135" y="22"/>
                    </a:lnTo>
                    <a:lnTo>
                      <a:pt x="145" y="24"/>
                    </a:lnTo>
                    <a:lnTo>
                      <a:pt x="156" y="25"/>
                    </a:lnTo>
                    <a:lnTo>
                      <a:pt x="166" y="27"/>
                    </a:lnTo>
                    <a:lnTo>
                      <a:pt x="175" y="28"/>
                    </a:lnTo>
                    <a:lnTo>
                      <a:pt x="185" y="30"/>
                    </a:lnTo>
                    <a:lnTo>
                      <a:pt x="196" y="31"/>
                    </a:lnTo>
                    <a:lnTo>
                      <a:pt x="206" y="32"/>
                    </a:lnTo>
                    <a:lnTo>
                      <a:pt x="216" y="33"/>
                    </a:lnTo>
                    <a:lnTo>
                      <a:pt x="228" y="36"/>
                    </a:lnTo>
                    <a:lnTo>
                      <a:pt x="236" y="37"/>
                    </a:lnTo>
                    <a:lnTo>
                      <a:pt x="248" y="38"/>
                    </a:lnTo>
                    <a:lnTo>
                      <a:pt x="256" y="38"/>
                    </a:lnTo>
                    <a:lnTo>
                      <a:pt x="268" y="40"/>
                    </a:lnTo>
                    <a:lnTo>
                      <a:pt x="277" y="40"/>
                    </a:lnTo>
                    <a:lnTo>
                      <a:pt x="288" y="42"/>
                    </a:lnTo>
                    <a:lnTo>
                      <a:pt x="299" y="43"/>
                    </a:lnTo>
                    <a:lnTo>
                      <a:pt x="310" y="44"/>
                    </a:lnTo>
                    <a:lnTo>
                      <a:pt x="318" y="44"/>
                    </a:lnTo>
                    <a:lnTo>
                      <a:pt x="331" y="46"/>
                    </a:lnTo>
                    <a:lnTo>
                      <a:pt x="331" y="39"/>
                    </a:lnTo>
                    <a:lnTo>
                      <a:pt x="331" y="32"/>
                    </a:lnTo>
                    <a:lnTo>
                      <a:pt x="316" y="28"/>
                    </a:lnTo>
                    <a:lnTo>
                      <a:pt x="299" y="26"/>
                    </a:lnTo>
                    <a:lnTo>
                      <a:pt x="284" y="24"/>
                    </a:lnTo>
                    <a:lnTo>
                      <a:pt x="268" y="20"/>
                    </a:lnTo>
                    <a:lnTo>
                      <a:pt x="253" y="18"/>
                    </a:lnTo>
                    <a:lnTo>
                      <a:pt x="238" y="15"/>
                    </a:lnTo>
                    <a:lnTo>
                      <a:pt x="221" y="14"/>
                    </a:lnTo>
                    <a:lnTo>
                      <a:pt x="207" y="13"/>
                    </a:lnTo>
                    <a:lnTo>
                      <a:pt x="191" y="11"/>
                    </a:lnTo>
                    <a:lnTo>
                      <a:pt x="175" y="9"/>
                    </a:lnTo>
                    <a:lnTo>
                      <a:pt x="160" y="6"/>
                    </a:lnTo>
                    <a:lnTo>
                      <a:pt x="143" y="6"/>
                    </a:lnTo>
                    <a:lnTo>
                      <a:pt x="128" y="3"/>
                    </a:lnTo>
                    <a:lnTo>
                      <a:pt x="113" y="2"/>
                    </a:lnTo>
                    <a:lnTo>
                      <a:pt x="97" y="1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E6E6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2" name="Freeform 52"/>
              <p:cNvSpPr>
                <a:spLocks/>
              </p:cNvSpPr>
              <p:nvPr/>
            </p:nvSpPr>
            <p:spPr bwMode="auto">
              <a:xfrm>
                <a:off x="2187" y="12453"/>
                <a:ext cx="59" cy="22"/>
              </a:xfrm>
              <a:custGeom>
                <a:avLst/>
                <a:gdLst>
                  <a:gd name="T0" fmla="*/ 0 w 176"/>
                  <a:gd name="T1" fmla="*/ 0 h 68"/>
                  <a:gd name="T2" fmla="*/ 0 w 176"/>
                  <a:gd name="T3" fmla="*/ 0 h 68"/>
                  <a:gd name="T4" fmla="*/ 0 w 176"/>
                  <a:gd name="T5" fmla="*/ 0 h 68"/>
                  <a:gd name="T6" fmla="*/ 0 w 176"/>
                  <a:gd name="T7" fmla="*/ 0 h 68"/>
                  <a:gd name="T8" fmla="*/ 0 w 176"/>
                  <a:gd name="T9" fmla="*/ 0 h 68"/>
                  <a:gd name="T10" fmla="*/ 0 w 176"/>
                  <a:gd name="T11" fmla="*/ 0 h 68"/>
                  <a:gd name="T12" fmla="*/ 0 w 176"/>
                  <a:gd name="T13" fmla="*/ 0 h 68"/>
                  <a:gd name="T14" fmla="*/ 0 w 176"/>
                  <a:gd name="T15" fmla="*/ 0 h 68"/>
                  <a:gd name="T16" fmla="*/ 0 w 176"/>
                  <a:gd name="T17" fmla="*/ 0 h 68"/>
                  <a:gd name="T18" fmla="*/ 0 w 176"/>
                  <a:gd name="T19" fmla="*/ 0 h 68"/>
                  <a:gd name="T20" fmla="*/ 0 w 176"/>
                  <a:gd name="T21" fmla="*/ 0 h 68"/>
                  <a:gd name="T22" fmla="*/ 0 w 176"/>
                  <a:gd name="T23" fmla="*/ 0 h 68"/>
                  <a:gd name="T24" fmla="*/ 0 w 176"/>
                  <a:gd name="T25" fmla="*/ 0 h 68"/>
                  <a:gd name="T26" fmla="*/ 0 w 176"/>
                  <a:gd name="T27" fmla="*/ 0 h 68"/>
                  <a:gd name="T28" fmla="*/ 0 w 176"/>
                  <a:gd name="T29" fmla="*/ 0 h 68"/>
                  <a:gd name="T30" fmla="*/ 0 w 176"/>
                  <a:gd name="T31" fmla="*/ 0 h 68"/>
                  <a:gd name="T32" fmla="*/ 0 w 176"/>
                  <a:gd name="T33" fmla="*/ 0 h 68"/>
                  <a:gd name="T34" fmla="*/ 0 w 176"/>
                  <a:gd name="T35" fmla="*/ 0 h 68"/>
                  <a:gd name="T36" fmla="*/ 0 w 176"/>
                  <a:gd name="T37" fmla="*/ 0 h 68"/>
                  <a:gd name="T38" fmla="*/ 0 w 176"/>
                  <a:gd name="T39" fmla="*/ 0 h 68"/>
                  <a:gd name="T40" fmla="*/ 0 w 176"/>
                  <a:gd name="T41" fmla="*/ 0 h 68"/>
                  <a:gd name="T42" fmla="*/ 0 w 176"/>
                  <a:gd name="T43" fmla="*/ 0 h 68"/>
                  <a:gd name="T44" fmla="*/ 0 w 176"/>
                  <a:gd name="T45" fmla="*/ 0 h 68"/>
                  <a:gd name="T46" fmla="*/ 0 w 176"/>
                  <a:gd name="T47" fmla="*/ 0 h 68"/>
                  <a:gd name="T48" fmla="*/ 0 w 176"/>
                  <a:gd name="T49" fmla="*/ 0 h 68"/>
                  <a:gd name="T50" fmla="*/ 0 w 176"/>
                  <a:gd name="T51" fmla="*/ 0 h 68"/>
                  <a:gd name="T52" fmla="*/ 0 w 176"/>
                  <a:gd name="T53" fmla="*/ 0 h 68"/>
                  <a:gd name="T54" fmla="*/ 0 w 176"/>
                  <a:gd name="T55" fmla="*/ 0 h 68"/>
                  <a:gd name="T56" fmla="*/ 0 w 176"/>
                  <a:gd name="T57" fmla="*/ 0 h 68"/>
                  <a:gd name="T58" fmla="*/ 0 w 176"/>
                  <a:gd name="T59" fmla="*/ 0 h 68"/>
                  <a:gd name="T60" fmla="*/ 0 w 176"/>
                  <a:gd name="T61" fmla="*/ 0 h 68"/>
                  <a:gd name="T62" fmla="*/ 0 w 176"/>
                  <a:gd name="T63" fmla="*/ 0 h 68"/>
                  <a:gd name="T64" fmla="*/ 0 w 176"/>
                  <a:gd name="T65" fmla="*/ 0 h 68"/>
                  <a:gd name="T66" fmla="*/ 0 w 176"/>
                  <a:gd name="T67" fmla="*/ 0 h 68"/>
                  <a:gd name="T68" fmla="*/ 0 w 176"/>
                  <a:gd name="T69" fmla="*/ 0 h 68"/>
                  <a:gd name="T70" fmla="*/ 0 w 176"/>
                  <a:gd name="T71" fmla="*/ 0 h 68"/>
                  <a:gd name="T72" fmla="*/ 0 w 176"/>
                  <a:gd name="T73" fmla="*/ 0 h 68"/>
                  <a:gd name="T74" fmla="*/ 0 w 176"/>
                  <a:gd name="T75" fmla="*/ 0 h 68"/>
                  <a:gd name="T76" fmla="*/ 0 w 176"/>
                  <a:gd name="T77" fmla="*/ 0 h 68"/>
                  <a:gd name="T78" fmla="*/ 0 w 176"/>
                  <a:gd name="T79" fmla="*/ 0 h 6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76"/>
                  <a:gd name="T121" fmla="*/ 0 h 68"/>
                  <a:gd name="T122" fmla="*/ 176 w 176"/>
                  <a:gd name="T123" fmla="*/ 68 h 6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76" h="68">
                    <a:moveTo>
                      <a:pt x="16" y="0"/>
                    </a:moveTo>
                    <a:lnTo>
                      <a:pt x="12" y="1"/>
                    </a:lnTo>
                    <a:lnTo>
                      <a:pt x="7" y="7"/>
                    </a:lnTo>
                    <a:lnTo>
                      <a:pt x="3" y="10"/>
                    </a:lnTo>
                    <a:lnTo>
                      <a:pt x="0" y="15"/>
                    </a:lnTo>
                    <a:lnTo>
                      <a:pt x="12" y="19"/>
                    </a:lnTo>
                    <a:lnTo>
                      <a:pt x="21" y="21"/>
                    </a:lnTo>
                    <a:lnTo>
                      <a:pt x="30" y="25"/>
                    </a:lnTo>
                    <a:lnTo>
                      <a:pt x="41" y="27"/>
                    </a:lnTo>
                    <a:lnTo>
                      <a:pt x="51" y="30"/>
                    </a:lnTo>
                    <a:lnTo>
                      <a:pt x="60" y="34"/>
                    </a:lnTo>
                    <a:lnTo>
                      <a:pt x="70" y="38"/>
                    </a:lnTo>
                    <a:lnTo>
                      <a:pt x="82" y="41"/>
                    </a:lnTo>
                    <a:lnTo>
                      <a:pt x="91" y="44"/>
                    </a:lnTo>
                    <a:lnTo>
                      <a:pt x="101" y="47"/>
                    </a:lnTo>
                    <a:lnTo>
                      <a:pt x="110" y="50"/>
                    </a:lnTo>
                    <a:lnTo>
                      <a:pt x="120" y="55"/>
                    </a:lnTo>
                    <a:lnTo>
                      <a:pt x="131" y="57"/>
                    </a:lnTo>
                    <a:lnTo>
                      <a:pt x="141" y="60"/>
                    </a:lnTo>
                    <a:lnTo>
                      <a:pt x="151" y="63"/>
                    </a:lnTo>
                    <a:lnTo>
                      <a:pt x="163" y="68"/>
                    </a:lnTo>
                    <a:lnTo>
                      <a:pt x="171" y="60"/>
                    </a:lnTo>
                    <a:lnTo>
                      <a:pt x="176" y="56"/>
                    </a:lnTo>
                    <a:lnTo>
                      <a:pt x="166" y="50"/>
                    </a:lnTo>
                    <a:lnTo>
                      <a:pt x="156" y="46"/>
                    </a:lnTo>
                    <a:lnTo>
                      <a:pt x="146" y="41"/>
                    </a:lnTo>
                    <a:lnTo>
                      <a:pt x="137" y="38"/>
                    </a:lnTo>
                    <a:lnTo>
                      <a:pt x="127" y="33"/>
                    </a:lnTo>
                    <a:lnTo>
                      <a:pt x="116" y="30"/>
                    </a:lnTo>
                    <a:lnTo>
                      <a:pt x="105" y="27"/>
                    </a:lnTo>
                    <a:lnTo>
                      <a:pt x="96" y="25"/>
                    </a:lnTo>
                    <a:lnTo>
                      <a:pt x="85" y="21"/>
                    </a:lnTo>
                    <a:lnTo>
                      <a:pt x="77" y="19"/>
                    </a:lnTo>
                    <a:lnTo>
                      <a:pt x="64" y="15"/>
                    </a:lnTo>
                    <a:lnTo>
                      <a:pt x="55" y="12"/>
                    </a:lnTo>
                    <a:lnTo>
                      <a:pt x="45" y="9"/>
                    </a:lnTo>
                    <a:lnTo>
                      <a:pt x="35" y="7"/>
                    </a:lnTo>
                    <a:lnTo>
                      <a:pt x="24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3" name="Freeform 53"/>
              <p:cNvSpPr>
                <a:spLocks/>
              </p:cNvSpPr>
              <p:nvPr/>
            </p:nvSpPr>
            <p:spPr bwMode="auto">
              <a:xfrm>
                <a:off x="2228" y="12466"/>
                <a:ext cx="175" cy="35"/>
              </a:xfrm>
              <a:custGeom>
                <a:avLst/>
                <a:gdLst>
                  <a:gd name="T0" fmla="*/ 0 w 523"/>
                  <a:gd name="T1" fmla="*/ 0 h 104"/>
                  <a:gd name="T2" fmla="*/ 0 w 523"/>
                  <a:gd name="T3" fmla="*/ 0 h 104"/>
                  <a:gd name="T4" fmla="*/ 0 w 523"/>
                  <a:gd name="T5" fmla="*/ 0 h 104"/>
                  <a:gd name="T6" fmla="*/ 0 w 523"/>
                  <a:gd name="T7" fmla="*/ 0 h 104"/>
                  <a:gd name="T8" fmla="*/ 0 w 523"/>
                  <a:gd name="T9" fmla="*/ 0 h 104"/>
                  <a:gd name="T10" fmla="*/ 0 w 523"/>
                  <a:gd name="T11" fmla="*/ 0 h 104"/>
                  <a:gd name="T12" fmla="*/ 0 w 523"/>
                  <a:gd name="T13" fmla="*/ 0 h 104"/>
                  <a:gd name="T14" fmla="*/ 0 w 523"/>
                  <a:gd name="T15" fmla="*/ 0 h 104"/>
                  <a:gd name="T16" fmla="*/ 0 w 523"/>
                  <a:gd name="T17" fmla="*/ 0 h 104"/>
                  <a:gd name="T18" fmla="*/ 0 w 523"/>
                  <a:gd name="T19" fmla="*/ 0 h 104"/>
                  <a:gd name="T20" fmla="*/ 0 w 523"/>
                  <a:gd name="T21" fmla="*/ 0 h 104"/>
                  <a:gd name="T22" fmla="*/ 0 w 523"/>
                  <a:gd name="T23" fmla="*/ 0 h 104"/>
                  <a:gd name="T24" fmla="*/ 0 w 523"/>
                  <a:gd name="T25" fmla="*/ 0 h 104"/>
                  <a:gd name="T26" fmla="*/ 0 w 523"/>
                  <a:gd name="T27" fmla="*/ 0 h 104"/>
                  <a:gd name="T28" fmla="*/ 0 w 523"/>
                  <a:gd name="T29" fmla="*/ 0 h 104"/>
                  <a:gd name="T30" fmla="*/ 0 w 523"/>
                  <a:gd name="T31" fmla="*/ 0 h 104"/>
                  <a:gd name="T32" fmla="*/ 0 w 523"/>
                  <a:gd name="T33" fmla="*/ 0 h 104"/>
                  <a:gd name="T34" fmla="*/ 0 w 523"/>
                  <a:gd name="T35" fmla="*/ 0 h 104"/>
                  <a:gd name="T36" fmla="*/ 0 w 523"/>
                  <a:gd name="T37" fmla="*/ 0 h 104"/>
                  <a:gd name="T38" fmla="*/ 0 w 523"/>
                  <a:gd name="T39" fmla="*/ 0 h 104"/>
                  <a:gd name="T40" fmla="*/ 0 w 523"/>
                  <a:gd name="T41" fmla="*/ 0 h 104"/>
                  <a:gd name="T42" fmla="*/ 0 w 523"/>
                  <a:gd name="T43" fmla="*/ 0 h 104"/>
                  <a:gd name="T44" fmla="*/ 0 w 523"/>
                  <a:gd name="T45" fmla="*/ 0 h 104"/>
                  <a:gd name="T46" fmla="*/ 0 w 523"/>
                  <a:gd name="T47" fmla="*/ 0 h 104"/>
                  <a:gd name="T48" fmla="*/ 0 w 523"/>
                  <a:gd name="T49" fmla="*/ 0 h 104"/>
                  <a:gd name="T50" fmla="*/ 0 w 523"/>
                  <a:gd name="T51" fmla="*/ 0 h 104"/>
                  <a:gd name="T52" fmla="*/ 0 w 523"/>
                  <a:gd name="T53" fmla="*/ 0 h 104"/>
                  <a:gd name="T54" fmla="*/ 0 w 523"/>
                  <a:gd name="T55" fmla="*/ 0 h 104"/>
                  <a:gd name="T56" fmla="*/ 0 w 523"/>
                  <a:gd name="T57" fmla="*/ 0 h 104"/>
                  <a:gd name="T58" fmla="*/ 0 w 523"/>
                  <a:gd name="T59" fmla="*/ 0 h 104"/>
                  <a:gd name="T60" fmla="*/ 0 w 523"/>
                  <a:gd name="T61" fmla="*/ 0 h 104"/>
                  <a:gd name="T62" fmla="*/ 0 w 523"/>
                  <a:gd name="T63" fmla="*/ 0 h 104"/>
                  <a:gd name="T64" fmla="*/ 0 w 523"/>
                  <a:gd name="T65" fmla="*/ 0 h 104"/>
                  <a:gd name="T66" fmla="*/ 0 w 523"/>
                  <a:gd name="T67" fmla="*/ 0 h 104"/>
                  <a:gd name="T68" fmla="*/ 0 w 523"/>
                  <a:gd name="T69" fmla="*/ 0 h 104"/>
                  <a:gd name="T70" fmla="*/ 0 w 523"/>
                  <a:gd name="T71" fmla="*/ 0 h 104"/>
                  <a:gd name="T72" fmla="*/ 0 w 523"/>
                  <a:gd name="T73" fmla="*/ 0 h 104"/>
                  <a:gd name="T74" fmla="*/ 0 w 523"/>
                  <a:gd name="T75" fmla="*/ 0 h 104"/>
                  <a:gd name="T76" fmla="*/ 0 w 523"/>
                  <a:gd name="T77" fmla="*/ 0 h 104"/>
                  <a:gd name="T78" fmla="*/ 0 w 523"/>
                  <a:gd name="T79" fmla="*/ 0 h 104"/>
                  <a:gd name="T80" fmla="*/ 0 w 523"/>
                  <a:gd name="T81" fmla="*/ 0 h 104"/>
                  <a:gd name="T82" fmla="*/ 0 w 523"/>
                  <a:gd name="T83" fmla="*/ 0 h 104"/>
                  <a:gd name="T84" fmla="*/ 0 w 523"/>
                  <a:gd name="T85" fmla="*/ 0 h 104"/>
                  <a:gd name="T86" fmla="*/ 0 w 523"/>
                  <a:gd name="T87" fmla="*/ 0 h 104"/>
                  <a:gd name="T88" fmla="*/ 0 w 523"/>
                  <a:gd name="T89" fmla="*/ 0 h 104"/>
                  <a:gd name="T90" fmla="*/ 0 w 523"/>
                  <a:gd name="T91" fmla="*/ 0 h 104"/>
                  <a:gd name="T92" fmla="*/ 0 w 523"/>
                  <a:gd name="T93" fmla="*/ 0 h 104"/>
                  <a:gd name="T94" fmla="*/ 0 w 523"/>
                  <a:gd name="T95" fmla="*/ 0 h 104"/>
                  <a:gd name="T96" fmla="*/ 0 w 523"/>
                  <a:gd name="T97" fmla="*/ 0 h 104"/>
                  <a:gd name="T98" fmla="*/ 0 w 523"/>
                  <a:gd name="T99" fmla="*/ 0 h 104"/>
                  <a:gd name="T100" fmla="*/ 0 w 523"/>
                  <a:gd name="T101" fmla="*/ 0 h 104"/>
                  <a:gd name="T102" fmla="*/ 0 w 523"/>
                  <a:gd name="T103" fmla="*/ 0 h 104"/>
                  <a:gd name="T104" fmla="*/ 0 w 523"/>
                  <a:gd name="T105" fmla="*/ 0 h 104"/>
                  <a:gd name="T106" fmla="*/ 0 w 523"/>
                  <a:gd name="T107" fmla="*/ 0 h 10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23"/>
                  <a:gd name="T163" fmla="*/ 0 h 104"/>
                  <a:gd name="T164" fmla="*/ 523 w 523"/>
                  <a:gd name="T165" fmla="*/ 104 h 10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23" h="104">
                    <a:moveTo>
                      <a:pt x="10" y="0"/>
                    </a:moveTo>
                    <a:lnTo>
                      <a:pt x="4" y="3"/>
                    </a:lnTo>
                    <a:lnTo>
                      <a:pt x="3" y="9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26" y="23"/>
                    </a:lnTo>
                    <a:lnTo>
                      <a:pt x="53" y="29"/>
                    </a:lnTo>
                    <a:lnTo>
                      <a:pt x="82" y="36"/>
                    </a:lnTo>
                    <a:lnTo>
                      <a:pt x="111" y="41"/>
                    </a:lnTo>
                    <a:lnTo>
                      <a:pt x="137" y="47"/>
                    </a:lnTo>
                    <a:lnTo>
                      <a:pt x="167" y="52"/>
                    </a:lnTo>
                    <a:lnTo>
                      <a:pt x="194" y="57"/>
                    </a:lnTo>
                    <a:lnTo>
                      <a:pt x="224" y="61"/>
                    </a:lnTo>
                    <a:lnTo>
                      <a:pt x="250" y="66"/>
                    </a:lnTo>
                    <a:lnTo>
                      <a:pt x="279" y="70"/>
                    </a:lnTo>
                    <a:lnTo>
                      <a:pt x="307" y="73"/>
                    </a:lnTo>
                    <a:lnTo>
                      <a:pt x="336" y="77"/>
                    </a:lnTo>
                    <a:lnTo>
                      <a:pt x="363" y="79"/>
                    </a:lnTo>
                    <a:lnTo>
                      <a:pt x="393" y="83"/>
                    </a:lnTo>
                    <a:lnTo>
                      <a:pt x="422" y="86"/>
                    </a:lnTo>
                    <a:lnTo>
                      <a:pt x="452" y="90"/>
                    </a:lnTo>
                    <a:lnTo>
                      <a:pt x="461" y="91"/>
                    </a:lnTo>
                    <a:lnTo>
                      <a:pt x="470" y="93"/>
                    </a:lnTo>
                    <a:lnTo>
                      <a:pt x="475" y="95"/>
                    </a:lnTo>
                    <a:lnTo>
                      <a:pt x="486" y="99"/>
                    </a:lnTo>
                    <a:lnTo>
                      <a:pt x="493" y="101"/>
                    </a:lnTo>
                    <a:lnTo>
                      <a:pt x="503" y="103"/>
                    </a:lnTo>
                    <a:lnTo>
                      <a:pt x="511" y="103"/>
                    </a:lnTo>
                    <a:lnTo>
                      <a:pt x="521" y="104"/>
                    </a:lnTo>
                    <a:lnTo>
                      <a:pt x="523" y="95"/>
                    </a:lnTo>
                    <a:lnTo>
                      <a:pt x="520" y="89"/>
                    </a:lnTo>
                    <a:lnTo>
                      <a:pt x="511" y="83"/>
                    </a:lnTo>
                    <a:lnTo>
                      <a:pt x="502" y="82"/>
                    </a:lnTo>
                    <a:lnTo>
                      <a:pt x="486" y="79"/>
                    </a:lnTo>
                    <a:lnTo>
                      <a:pt x="474" y="77"/>
                    </a:lnTo>
                    <a:lnTo>
                      <a:pt x="463" y="74"/>
                    </a:lnTo>
                    <a:lnTo>
                      <a:pt x="454" y="72"/>
                    </a:lnTo>
                    <a:lnTo>
                      <a:pt x="424" y="68"/>
                    </a:lnTo>
                    <a:lnTo>
                      <a:pt x="396" y="66"/>
                    </a:lnTo>
                    <a:lnTo>
                      <a:pt x="367" y="62"/>
                    </a:lnTo>
                    <a:lnTo>
                      <a:pt x="339" y="60"/>
                    </a:lnTo>
                    <a:lnTo>
                      <a:pt x="311" y="55"/>
                    </a:lnTo>
                    <a:lnTo>
                      <a:pt x="282" y="52"/>
                    </a:lnTo>
                    <a:lnTo>
                      <a:pt x="256" y="48"/>
                    </a:lnTo>
                    <a:lnTo>
                      <a:pt x="228" y="43"/>
                    </a:lnTo>
                    <a:lnTo>
                      <a:pt x="200" y="39"/>
                    </a:lnTo>
                    <a:lnTo>
                      <a:pt x="172" y="34"/>
                    </a:lnTo>
                    <a:lnTo>
                      <a:pt x="144" y="28"/>
                    </a:lnTo>
                    <a:lnTo>
                      <a:pt x="117" y="23"/>
                    </a:lnTo>
                    <a:lnTo>
                      <a:pt x="90" y="18"/>
                    </a:lnTo>
                    <a:lnTo>
                      <a:pt x="64" y="12"/>
                    </a:lnTo>
                    <a:lnTo>
                      <a:pt x="36" y="6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4" name="Freeform 54"/>
              <p:cNvSpPr>
                <a:spLocks/>
              </p:cNvSpPr>
              <p:nvPr/>
            </p:nvSpPr>
            <p:spPr bwMode="auto">
              <a:xfrm>
                <a:off x="2422" y="12479"/>
                <a:ext cx="95" cy="30"/>
              </a:xfrm>
              <a:custGeom>
                <a:avLst/>
                <a:gdLst>
                  <a:gd name="T0" fmla="*/ 0 w 285"/>
                  <a:gd name="T1" fmla="*/ 0 h 88"/>
                  <a:gd name="T2" fmla="*/ 0 w 285"/>
                  <a:gd name="T3" fmla="*/ 0 h 88"/>
                  <a:gd name="T4" fmla="*/ 0 w 285"/>
                  <a:gd name="T5" fmla="*/ 0 h 88"/>
                  <a:gd name="T6" fmla="*/ 0 w 285"/>
                  <a:gd name="T7" fmla="*/ 0 h 88"/>
                  <a:gd name="T8" fmla="*/ 0 w 285"/>
                  <a:gd name="T9" fmla="*/ 0 h 88"/>
                  <a:gd name="T10" fmla="*/ 0 w 285"/>
                  <a:gd name="T11" fmla="*/ 0 h 88"/>
                  <a:gd name="T12" fmla="*/ 0 w 285"/>
                  <a:gd name="T13" fmla="*/ 0 h 88"/>
                  <a:gd name="T14" fmla="*/ 0 w 285"/>
                  <a:gd name="T15" fmla="*/ 0 h 88"/>
                  <a:gd name="T16" fmla="*/ 0 w 285"/>
                  <a:gd name="T17" fmla="*/ 0 h 88"/>
                  <a:gd name="T18" fmla="*/ 0 w 285"/>
                  <a:gd name="T19" fmla="*/ 0 h 88"/>
                  <a:gd name="T20" fmla="*/ 0 w 285"/>
                  <a:gd name="T21" fmla="*/ 0 h 88"/>
                  <a:gd name="T22" fmla="*/ 0 w 285"/>
                  <a:gd name="T23" fmla="*/ 0 h 88"/>
                  <a:gd name="T24" fmla="*/ 0 w 285"/>
                  <a:gd name="T25" fmla="*/ 0 h 88"/>
                  <a:gd name="T26" fmla="*/ 0 w 285"/>
                  <a:gd name="T27" fmla="*/ 0 h 88"/>
                  <a:gd name="T28" fmla="*/ 0 w 285"/>
                  <a:gd name="T29" fmla="*/ 0 h 88"/>
                  <a:gd name="T30" fmla="*/ 0 w 285"/>
                  <a:gd name="T31" fmla="*/ 0 h 88"/>
                  <a:gd name="T32" fmla="*/ 0 w 285"/>
                  <a:gd name="T33" fmla="*/ 0 h 88"/>
                  <a:gd name="T34" fmla="*/ 0 w 285"/>
                  <a:gd name="T35" fmla="*/ 0 h 88"/>
                  <a:gd name="T36" fmla="*/ 0 w 285"/>
                  <a:gd name="T37" fmla="*/ 0 h 88"/>
                  <a:gd name="T38" fmla="*/ 0 w 285"/>
                  <a:gd name="T39" fmla="*/ 0 h 88"/>
                  <a:gd name="T40" fmla="*/ 0 w 285"/>
                  <a:gd name="T41" fmla="*/ 0 h 88"/>
                  <a:gd name="T42" fmla="*/ 0 w 285"/>
                  <a:gd name="T43" fmla="*/ 0 h 88"/>
                  <a:gd name="T44" fmla="*/ 0 w 285"/>
                  <a:gd name="T45" fmla="*/ 0 h 88"/>
                  <a:gd name="T46" fmla="*/ 0 w 285"/>
                  <a:gd name="T47" fmla="*/ 0 h 88"/>
                  <a:gd name="T48" fmla="*/ 0 w 285"/>
                  <a:gd name="T49" fmla="*/ 0 h 88"/>
                  <a:gd name="T50" fmla="*/ 0 w 285"/>
                  <a:gd name="T51" fmla="*/ 0 h 88"/>
                  <a:gd name="T52" fmla="*/ 0 w 285"/>
                  <a:gd name="T53" fmla="*/ 0 h 88"/>
                  <a:gd name="T54" fmla="*/ 0 w 285"/>
                  <a:gd name="T55" fmla="*/ 0 h 88"/>
                  <a:gd name="T56" fmla="*/ 0 w 285"/>
                  <a:gd name="T57" fmla="*/ 0 h 88"/>
                  <a:gd name="T58" fmla="*/ 0 w 285"/>
                  <a:gd name="T59" fmla="*/ 0 h 88"/>
                  <a:gd name="T60" fmla="*/ 0 w 285"/>
                  <a:gd name="T61" fmla="*/ 0 h 88"/>
                  <a:gd name="T62" fmla="*/ 0 w 285"/>
                  <a:gd name="T63" fmla="*/ 0 h 88"/>
                  <a:gd name="T64" fmla="*/ 0 w 285"/>
                  <a:gd name="T65" fmla="*/ 0 h 88"/>
                  <a:gd name="T66" fmla="*/ 0 w 285"/>
                  <a:gd name="T67" fmla="*/ 0 h 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85"/>
                  <a:gd name="T103" fmla="*/ 0 h 88"/>
                  <a:gd name="T104" fmla="*/ 285 w 285"/>
                  <a:gd name="T105" fmla="*/ 88 h 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85" h="88">
                    <a:moveTo>
                      <a:pt x="284" y="0"/>
                    </a:moveTo>
                    <a:lnTo>
                      <a:pt x="274" y="2"/>
                    </a:lnTo>
                    <a:lnTo>
                      <a:pt x="264" y="9"/>
                    </a:lnTo>
                    <a:lnTo>
                      <a:pt x="257" y="14"/>
                    </a:lnTo>
                    <a:lnTo>
                      <a:pt x="249" y="22"/>
                    </a:lnTo>
                    <a:lnTo>
                      <a:pt x="240" y="27"/>
                    </a:lnTo>
                    <a:lnTo>
                      <a:pt x="232" y="35"/>
                    </a:lnTo>
                    <a:lnTo>
                      <a:pt x="225" y="41"/>
                    </a:lnTo>
                    <a:lnTo>
                      <a:pt x="217" y="48"/>
                    </a:lnTo>
                    <a:lnTo>
                      <a:pt x="208" y="53"/>
                    </a:lnTo>
                    <a:lnTo>
                      <a:pt x="197" y="58"/>
                    </a:lnTo>
                    <a:lnTo>
                      <a:pt x="189" y="63"/>
                    </a:lnTo>
                    <a:lnTo>
                      <a:pt x="181" y="66"/>
                    </a:lnTo>
                    <a:lnTo>
                      <a:pt x="170" y="69"/>
                    </a:lnTo>
                    <a:lnTo>
                      <a:pt x="160" y="70"/>
                    </a:lnTo>
                    <a:lnTo>
                      <a:pt x="147" y="69"/>
                    </a:lnTo>
                    <a:lnTo>
                      <a:pt x="138" y="68"/>
                    </a:lnTo>
                    <a:lnTo>
                      <a:pt x="129" y="65"/>
                    </a:lnTo>
                    <a:lnTo>
                      <a:pt x="121" y="64"/>
                    </a:lnTo>
                    <a:lnTo>
                      <a:pt x="114" y="63"/>
                    </a:lnTo>
                    <a:lnTo>
                      <a:pt x="107" y="62"/>
                    </a:lnTo>
                    <a:lnTo>
                      <a:pt x="99" y="62"/>
                    </a:lnTo>
                    <a:lnTo>
                      <a:pt x="92" y="62"/>
                    </a:lnTo>
                    <a:lnTo>
                      <a:pt x="85" y="60"/>
                    </a:lnTo>
                    <a:lnTo>
                      <a:pt x="78" y="60"/>
                    </a:lnTo>
                    <a:lnTo>
                      <a:pt x="69" y="58"/>
                    </a:lnTo>
                    <a:lnTo>
                      <a:pt x="64" y="58"/>
                    </a:lnTo>
                    <a:lnTo>
                      <a:pt x="54" y="57"/>
                    </a:lnTo>
                    <a:lnTo>
                      <a:pt x="49" y="57"/>
                    </a:lnTo>
                    <a:lnTo>
                      <a:pt x="42" y="56"/>
                    </a:lnTo>
                    <a:lnTo>
                      <a:pt x="33" y="56"/>
                    </a:lnTo>
                    <a:lnTo>
                      <a:pt x="26" y="56"/>
                    </a:lnTo>
                    <a:lnTo>
                      <a:pt x="21" y="56"/>
                    </a:lnTo>
                    <a:lnTo>
                      <a:pt x="10" y="57"/>
                    </a:lnTo>
                    <a:lnTo>
                      <a:pt x="0" y="62"/>
                    </a:lnTo>
                    <a:lnTo>
                      <a:pt x="4" y="68"/>
                    </a:lnTo>
                    <a:lnTo>
                      <a:pt x="11" y="76"/>
                    </a:lnTo>
                    <a:lnTo>
                      <a:pt x="21" y="76"/>
                    </a:lnTo>
                    <a:lnTo>
                      <a:pt x="32" y="76"/>
                    </a:lnTo>
                    <a:lnTo>
                      <a:pt x="43" y="77"/>
                    </a:lnTo>
                    <a:lnTo>
                      <a:pt x="53" y="78"/>
                    </a:lnTo>
                    <a:lnTo>
                      <a:pt x="64" y="78"/>
                    </a:lnTo>
                    <a:lnTo>
                      <a:pt x="74" y="79"/>
                    </a:lnTo>
                    <a:lnTo>
                      <a:pt x="83" y="81"/>
                    </a:lnTo>
                    <a:lnTo>
                      <a:pt x="96" y="82"/>
                    </a:lnTo>
                    <a:lnTo>
                      <a:pt x="106" y="82"/>
                    </a:lnTo>
                    <a:lnTo>
                      <a:pt x="115" y="83"/>
                    </a:lnTo>
                    <a:lnTo>
                      <a:pt x="125" y="84"/>
                    </a:lnTo>
                    <a:lnTo>
                      <a:pt x="138" y="86"/>
                    </a:lnTo>
                    <a:lnTo>
                      <a:pt x="147" y="86"/>
                    </a:lnTo>
                    <a:lnTo>
                      <a:pt x="160" y="88"/>
                    </a:lnTo>
                    <a:lnTo>
                      <a:pt x="170" y="88"/>
                    </a:lnTo>
                    <a:lnTo>
                      <a:pt x="181" y="88"/>
                    </a:lnTo>
                    <a:lnTo>
                      <a:pt x="188" y="86"/>
                    </a:lnTo>
                    <a:lnTo>
                      <a:pt x="196" y="83"/>
                    </a:lnTo>
                    <a:lnTo>
                      <a:pt x="203" y="81"/>
                    </a:lnTo>
                    <a:lnTo>
                      <a:pt x="211" y="78"/>
                    </a:lnTo>
                    <a:lnTo>
                      <a:pt x="225" y="69"/>
                    </a:lnTo>
                    <a:lnTo>
                      <a:pt x="236" y="62"/>
                    </a:lnTo>
                    <a:lnTo>
                      <a:pt x="249" y="51"/>
                    </a:lnTo>
                    <a:lnTo>
                      <a:pt x="261" y="40"/>
                    </a:lnTo>
                    <a:lnTo>
                      <a:pt x="274" y="31"/>
                    </a:lnTo>
                    <a:lnTo>
                      <a:pt x="285" y="22"/>
                    </a:lnTo>
                    <a:lnTo>
                      <a:pt x="285" y="16"/>
                    </a:lnTo>
                    <a:lnTo>
                      <a:pt x="285" y="9"/>
                    </a:lnTo>
                    <a:lnTo>
                      <a:pt x="285" y="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5" name="Freeform 55"/>
              <p:cNvSpPr>
                <a:spLocks/>
              </p:cNvSpPr>
              <p:nvPr/>
            </p:nvSpPr>
            <p:spPr bwMode="auto">
              <a:xfrm>
                <a:off x="1840" y="12424"/>
                <a:ext cx="364" cy="46"/>
              </a:xfrm>
              <a:custGeom>
                <a:avLst/>
                <a:gdLst>
                  <a:gd name="T0" fmla="*/ 0 w 1092"/>
                  <a:gd name="T1" fmla="*/ 0 h 138"/>
                  <a:gd name="T2" fmla="*/ 0 w 1092"/>
                  <a:gd name="T3" fmla="*/ 0 h 138"/>
                  <a:gd name="T4" fmla="*/ 0 w 1092"/>
                  <a:gd name="T5" fmla="*/ 0 h 138"/>
                  <a:gd name="T6" fmla="*/ 0 w 1092"/>
                  <a:gd name="T7" fmla="*/ 0 h 138"/>
                  <a:gd name="T8" fmla="*/ 0 w 1092"/>
                  <a:gd name="T9" fmla="*/ 0 h 138"/>
                  <a:gd name="T10" fmla="*/ 0 w 1092"/>
                  <a:gd name="T11" fmla="*/ 0 h 138"/>
                  <a:gd name="T12" fmla="*/ 0 w 1092"/>
                  <a:gd name="T13" fmla="*/ 0 h 138"/>
                  <a:gd name="T14" fmla="*/ 0 w 1092"/>
                  <a:gd name="T15" fmla="*/ 0 h 138"/>
                  <a:gd name="T16" fmla="*/ 0 w 1092"/>
                  <a:gd name="T17" fmla="*/ 0 h 138"/>
                  <a:gd name="T18" fmla="*/ 0 w 1092"/>
                  <a:gd name="T19" fmla="*/ 0 h 138"/>
                  <a:gd name="T20" fmla="*/ 0 w 1092"/>
                  <a:gd name="T21" fmla="*/ 0 h 138"/>
                  <a:gd name="T22" fmla="*/ 0 w 1092"/>
                  <a:gd name="T23" fmla="*/ 0 h 138"/>
                  <a:gd name="T24" fmla="*/ 0 w 1092"/>
                  <a:gd name="T25" fmla="*/ 0 h 138"/>
                  <a:gd name="T26" fmla="*/ 0 w 1092"/>
                  <a:gd name="T27" fmla="*/ 0 h 138"/>
                  <a:gd name="T28" fmla="*/ 0 w 1092"/>
                  <a:gd name="T29" fmla="*/ 0 h 138"/>
                  <a:gd name="T30" fmla="*/ 0 w 1092"/>
                  <a:gd name="T31" fmla="*/ 0 h 138"/>
                  <a:gd name="T32" fmla="*/ 0 w 1092"/>
                  <a:gd name="T33" fmla="*/ 0 h 138"/>
                  <a:gd name="T34" fmla="*/ 0 w 1092"/>
                  <a:gd name="T35" fmla="*/ 0 h 138"/>
                  <a:gd name="T36" fmla="*/ 0 w 1092"/>
                  <a:gd name="T37" fmla="*/ 0 h 138"/>
                  <a:gd name="T38" fmla="*/ 0 w 1092"/>
                  <a:gd name="T39" fmla="*/ 0 h 138"/>
                  <a:gd name="T40" fmla="*/ 0 w 1092"/>
                  <a:gd name="T41" fmla="*/ 0 h 138"/>
                  <a:gd name="T42" fmla="*/ 0 w 1092"/>
                  <a:gd name="T43" fmla="*/ 0 h 138"/>
                  <a:gd name="T44" fmla="*/ 0 w 1092"/>
                  <a:gd name="T45" fmla="*/ 0 h 138"/>
                  <a:gd name="T46" fmla="*/ 0 w 1092"/>
                  <a:gd name="T47" fmla="*/ 0 h 138"/>
                  <a:gd name="T48" fmla="*/ 0 w 1092"/>
                  <a:gd name="T49" fmla="*/ 0 h 138"/>
                  <a:gd name="T50" fmla="*/ 0 w 1092"/>
                  <a:gd name="T51" fmla="*/ 0 h 138"/>
                  <a:gd name="T52" fmla="*/ 0 w 1092"/>
                  <a:gd name="T53" fmla="*/ 0 h 138"/>
                  <a:gd name="T54" fmla="*/ 0 w 1092"/>
                  <a:gd name="T55" fmla="*/ 0 h 138"/>
                  <a:gd name="T56" fmla="*/ 0 w 1092"/>
                  <a:gd name="T57" fmla="*/ 0 h 138"/>
                  <a:gd name="T58" fmla="*/ 0 w 1092"/>
                  <a:gd name="T59" fmla="*/ 0 h 138"/>
                  <a:gd name="T60" fmla="*/ 0 w 1092"/>
                  <a:gd name="T61" fmla="*/ 0 h 138"/>
                  <a:gd name="T62" fmla="*/ 0 w 1092"/>
                  <a:gd name="T63" fmla="*/ 0 h 138"/>
                  <a:gd name="T64" fmla="*/ 0 w 1092"/>
                  <a:gd name="T65" fmla="*/ 0 h 138"/>
                  <a:gd name="T66" fmla="*/ 0 w 1092"/>
                  <a:gd name="T67" fmla="*/ 0 h 138"/>
                  <a:gd name="T68" fmla="*/ 0 w 1092"/>
                  <a:gd name="T69" fmla="*/ 0 h 138"/>
                  <a:gd name="T70" fmla="*/ 0 w 1092"/>
                  <a:gd name="T71" fmla="*/ 0 h 138"/>
                  <a:gd name="T72" fmla="*/ 0 w 1092"/>
                  <a:gd name="T73" fmla="*/ 0 h 138"/>
                  <a:gd name="T74" fmla="*/ 0 w 1092"/>
                  <a:gd name="T75" fmla="*/ 0 h 138"/>
                  <a:gd name="T76" fmla="*/ 0 w 1092"/>
                  <a:gd name="T77" fmla="*/ 0 h 138"/>
                  <a:gd name="T78" fmla="*/ 0 w 1092"/>
                  <a:gd name="T79" fmla="*/ 0 h 138"/>
                  <a:gd name="T80" fmla="*/ 0 w 1092"/>
                  <a:gd name="T81" fmla="*/ 0 h 138"/>
                  <a:gd name="T82" fmla="*/ 0 w 1092"/>
                  <a:gd name="T83" fmla="*/ 0 h 138"/>
                  <a:gd name="T84" fmla="*/ 0 w 1092"/>
                  <a:gd name="T85" fmla="*/ 0 h 138"/>
                  <a:gd name="T86" fmla="*/ 0 w 1092"/>
                  <a:gd name="T87" fmla="*/ 0 h 13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92"/>
                  <a:gd name="T133" fmla="*/ 0 h 138"/>
                  <a:gd name="T134" fmla="*/ 1092 w 1092"/>
                  <a:gd name="T135" fmla="*/ 138 h 13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92" h="138">
                    <a:moveTo>
                      <a:pt x="188" y="1"/>
                    </a:moveTo>
                    <a:lnTo>
                      <a:pt x="177" y="0"/>
                    </a:lnTo>
                    <a:lnTo>
                      <a:pt x="164" y="0"/>
                    </a:lnTo>
                    <a:lnTo>
                      <a:pt x="154" y="0"/>
                    </a:lnTo>
                    <a:lnTo>
                      <a:pt x="145" y="1"/>
                    </a:lnTo>
                    <a:lnTo>
                      <a:pt x="132" y="1"/>
                    </a:lnTo>
                    <a:lnTo>
                      <a:pt x="124" y="2"/>
                    </a:lnTo>
                    <a:lnTo>
                      <a:pt x="114" y="2"/>
                    </a:lnTo>
                    <a:lnTo>
                      <a:pt x="106" y="5"/>
                    </a:lnTo>
                    <a:lnTo>
                      <a:pt x="93" y="5"/>
                    </a:lnTo>
                    <a:lnTo>
                      <a:pt x="84" y="6"/>
                    </a:lnTo>
                    <a:lnTo>
                      <a:pt x="72" y="6"/>
                    </a:lnTo>
                    <a:lnTo>
                      <a:pt x="64" y="9"/>
                    </a:lnTo>
                    <a:lnTo>
                      <a:pt x="52" y="9"/>
                    </a:lnTo>
                    <a:lnTo>
                      <a:pt x="43" y="9"/>
                    </a:lnTo>
                    <a:lnTo>
                      <a:pt x="32" y="9"/>
                    </a:lnTo>
                    <a:lnTo>
                      <a:pt x="24" y="11"/>
                    </a:lnTo>
                    <a:lnTo>
                      <a:pt x="11" y="13"/>
                    </a:lnTo>
                    <a:lnTo>
                      <a:pt x="0" y="17"/>
                    </a:lnTo>
                    <a:lnTo>
                      <a:pt x="3" y="24"/>
                    </a:lnTo>
                    <a:lnTo>
                      <a:pt x="6" y="31"/>
                    </a:lnTo>
                    <a:lnTo>
                      <a:pt x="10" y="30"/>
                    </a:lnTo>
                    <a:lnTo>
                      <a:pt x="17" y="29"/>
                    </a:lnTo>
                    <a:lnTo>
                      <a:pt x="24" y="27"/>
                    </a:lnTo>
                    <a:lnTo>
                      <a:pt x="29" y="27"/>
                    </a:lnTo>
                    <a:lnTo>
                      <a:pt x="36" y="27"/>
                    </a:lnTo>
                    <a:lnTo>
                      <a:pt x="43" y="27"/>
                    </a:lnTo>
                    <a:lnTo>
                      <a:pt x="49" y="27"/>
                    </a:lnTo>
                    <a:lnTo>
                      <a:pt x="53" y="27"/>
                    </a:lnTo>
                    <a:lnTo>
                      <a:pt x="60" y="26"/>
                    </a:lnTo>
                    <a:lnTo>
                      <a:pt x="72" y="26"/>
                    </a:lnTo>
                    <a:lnTo>
                      <a:pt x="84" y="26"/>
                    </a:lnTo>
                    <a:lnTo>
                      <a:pt x="93" y="26"/>
                    </a:lnTo>
                    <a:lnTo>
                      <a:pt x="107" y="24"/>
                    </a:lnTo>
                    <a:lnTo>
                      <a:pt x="123" y="20"/>
                    </a:lnTo>
                    <a:lnTo>
                      <a:pt x="136" y="18"/>
                    </a:lnTo>
                    <a:lnTo>
                      <a:pt x="152" y="18"/>
                    </a:lnTo>
                    <a:lnTo>
                      <a:pt x="166" y="18"/>
                    </a:lnTo>
                    <a:lnTo>
                      <a:pt x="180" y="18"/>
                    </a:lnTo>
                    <a:lnTo>
                      <a:pt x="195" y="18"/>
                    </a:lnTo>
                    <a:lnTo>
                      <a:pt x="210" y="20"/>
                    </a:lnTo>
                    <a:lnTo>
                      <a:pt x="224" y="20"/>
                    </a:lnTo>
                    <a:lnTo>
                      <a:pt x="239" y="24"/>
                    </a:lnTo>
                    <a:lnTo>
                      <a:pt x="253" y="24"/>
                    </a:lnTo>
                    <a:lnTo>
                      <a:pt x="268" y="26"/>
                    </a:lnTo>
                    <a:lnTo>
                      <a:pt x="282" y="26"/>
                    </a:lnTo>
                    <a:lnTo>
                      <a:pt x="299" y="27"/>
                    </a:lnTo>
                    <a:lnTo>
                      <a:pt x="314" y="27"/>
                    </a:lnTo>
                    <a:lnTo>
                      <a:pt x="330" y="29"/>
                    </a:lnTo>
                    <a:lnTo>
                      <a:pt x="355" y="31"/>
                    </a:lnTo>
                    <a:lnTo>
                      <a:pt x="382" y="33"/>
                    </a:lnTo>
                    <a:lnTo>
                      <a:pt x="409" y="37"/>
                    </a:lnTo>
                    <a:lnTo>
                      <a:pt x="435" y="39"/>
                    </a:lnTo>
                    <a:lnTo>
                      <a:pt x="463" y="40"/>
                    </a:lnTo>
                    <a:lnTo>
                      <a:pt x="490" y="43"/>
                    </a:lnTo>
                    <a:lnTo>
                      <a:pt x="516" y="44"/>
                    </a:lnTo>
                    <a:lnTo>
                      <a:pt x="544" y="49"/>
                    </a:lnTo>
                    <a:lnTo>
                      <a:pt x="570" y="50"/>
                    </a:lnTo>
                    <a:lnTo>
                      <a:pt x="598" y="54"/>
                    </a:lnTo>
                    <a:lnTo>
                      <a:pt x="623" y="56"/>
                    </a:lnTo>
                    <a:lnTo>
                      <a:pt x="649" y="60"/>
                    </a:lnTo>
                    <a:lnTo>
                      <a:pt x="674" y="63"/>
                    </a:lnTo>
                    <a:lnTo>
                      <a:pt x="704" y="68"/>
                    </a:lnTo>
                    <a:lnTo>
                      <a:pt x="729" y="73"/>
                    </a:lnTo>
                    <a:lnTo>
                      <a:pt x="755" y="80"/>
                    </a:lnTo>
                    <a:lnTo>
                      <a:pt x="775" y="81"/>
                    </a:lnTo>
                    <a:lnTo>
                      <a:pt x="794" y="83"/>
                    </a:lnTo>
                    <a:lnTo>
                      <a:pt x="815" y="86"/>
                    </a:lnTo>
                    <a:lnTo>
                      <a:pt x="834" y="88"/>
                    </a:lnTo>
                    <a:lnTo>
                      <a:pt x="854" y="92"/>
                    </a:lnTo>
                    <a:lnTo>
                      <a:pt x="873" y="95"/>
                    </a:lnTo>
                    <a:lnTo>
                      <a:pt x="893" y="98"/>
                    </a:lnTo>
                    <a:lnTo>
                      <a:pt x="914" y="100"/>
                    </a:lnTo>
                    <a:lnTo>
                      <a:pt x="933" y="105"/>
                    </a:lnTo>
                    <a:lnTo>
                      <a:pt x="951" y="107"/>
                    </a:lnTo>
                    <a:lnTo>
                      <a:pt x="971" y="111"/>
                    </a:lnTo>
                    <a:lnTo>
                      <a:pt x="991" y="117"/>
                    </a:lnTo>
                    <a:lnTo>
                      <a:pt x="1009" y="120"/>
                    </a:lnTo>
                    <a:lnTo>
                      <a:pt x="1030" y="125"/>
                    </a:lnTo>
                    <a:lnTo>
                      <a:pt x="1048" y="131"/>
                    </a:lnTo>
                    <a:lnTo>
                      <a:pt x="1068" y="136"/>
                    </a:lnTo>
                    <a:lnTo>
                      <a:pt x="1079" y="137"/>
                    </a:lnTo>
                    <a:lnTo>
                      <a:pt x="1092" y="138"/>
                    </a:lnTo>
                    <a:lnTo>
                      <a:pt x="1087" y="131"/>
                    </a:lnTo>
                    <a:lnTo>
                      <a:pt x="1086" y="124"/>
                    </a:lnTo>
                    <a:lnTo>
                      <a:pt x="1071" y="119"/>
                    </a:lnTo>
                    <a:lnTo>
                      <a:pt x="1057" y="115"/>
                    </a:lnTo>
                    <a:lnTo>
                      <a:pt x="1041" y="110"/>
                    </a:lnTo>
                    <a:lnTo>
                      <a:pt x="1029" y="106"/>
                    </a:lnTo>
                    <a:lnTo>
                      <a:pt x="1014" y="101"/>
                    </a:lnTo>
                    <a:lnTo>
                      <a:pt x="1000" y="98"/>
                    </a:lnTo>
                    <a:lnTo>
                      <a:pt x="984" y="95"/>
                    </a:lnTo>
                    <a:lnTo>
                      <a:pt x="971" y="92"/>
                    </a:lnTo>
                    <a:lnTo>
                      <a:pt x="957" y="87"/>
                    </a:lnTo>
                    <a:lnTo>
                      <a:pt x="941" y="85"/>
                    </a:lnTo>
                    <a:lnTo>
                      <a:pt x="927" y="82"/>
                    </a:lnTo>
                    <a:lnTo>
                      <a:pt x="914" y="80"/>
                    </a:lnTo>
                    <a:lnTo>
                      <a:pt x="897" y="77"/>
                    </a:lnTo>
                    <a:lnTo>
                      <a:pt x="884" y="76"/>
                    </a:lnTo>
                    <a:lnTo>
                      <a:pt x="869" y="74"/>
                    </a:lnTo>
                    <a:lnTo>
                      <a:pt x="854" y="74"/>
                    </a:lnTo>
                    <a:lnTo>
                      <a:pt x="825" y="69"/>
                    </a:lnTo>
                    <a:lnTo>
                      <a:pt x="798" y="66"/>
                    </a:lnTo>
                    <a:lnTo>
                      <a:pt x="769" y="60"/>
                    </a:lnTo>
                    <a:lnTo>
                      <a:pt x="743" y="56"/>
                    </a:lnTo>
                    <a:lnTo>
                      <a:pt x="713" y="51"/>
                    </a:lnTo>
                    <a:lnTo>
                      <a:pt x="687" y="47"/>
                    </a:lnTo>
                    <a:lnTo>
                      <a:pt x="659" y="43"/>
                    </a:lnTo>
                    <a:lnTo>
                      <a:pt x="633" y="40"/>
                    </a:lnTo>
                    <a:lnTo>
                      <a:pt x="604" y="36"/>
                    </a:lnTo>
                    <a:lnTo>
                      <a:pt x="576" y="31"/>
                    </a:lnTo>
                    <a:lnTo>
                      <a:pt x="548" y="29"/>
                    </a:lnTo>
                    <a:lnTo>
                      <a:pt x="520" y="26"/>
                    </a:lnTo>
                    <a:lnTo>
                      <a:pt x="491" y="24"/>
                    </a:lnTo>
                    <a:lnTo>
                      <a:pt x="463" y="23"/>
                    </a:lnTo>
                    <a:lnTo>
                      <a:pt x="434" y="20"/>
                    </a:lnTo>
                    <a:lnTo>
                      <a:pt x="405" y="20"/>
                    </a:lnTo>
                    <a:lnTo>
                      <a:pt x="392" y="17"/>
                    </a:lnTo>
                    <a:lnTo>
                      <a:pt x="378" y="14"/>
                    </a:lnTo>
                    <a:lnTo>
                      <a:pt x="364" y="12"/>
                    </a:lnTo>
                    <a:lnTo>
                      <a:pt x="352" y="11"/>
                    </a:lnTo>
                    <a:lnTo>
                      <a:pt x="338" y="9"/>
                    </a:lnTo>
                    <a:lnTo>
                      <a:pt x="324" y="7"/>
                    </a:lnTo>
                    <a:lnTo>
                      <a:pt x="309" y="7"/>
                    </a:lnTo>
                    <a:lnTo>
                      <a:pt x="298" y="7"/>
                    </a:lnTo>
                    <a:lnTo>
                      <a:pt x="282" y="6"/>
                    </a:lnTo>
                    <a:lnTo>
                      <a:pt x="268" y="6"/>
                    </a:lnTo>
                    <a:lnTo>
                      <a:pt x="253" y="6"/>
                    </a:lnTo>
                    <a:lnTo>
                      <a:pt x="241" y="6"/>
                    </a:lnTo>
                    <a:lnTo>
                      <a:pt x="227" y="4"/>
                    </a:lnTo>
                    <a:lnTo>
                      <a:pt x="213" y="2"/>
                    </a:lnTo>
                    <a:lnTo>
                      <a:pt x="200" y="1"/>
                    </a:lnTo>
                    <a:lnTo>
                      <a:pt x="188" y="1"/>
                    </a:lnTo>
                    <a:close/>
                  </a:path>
                </a:pathLst>
              </a:custGeom>
              <a:solidFill>
                <a:srgbClr val="9494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96" name="Freeform 56"/>
              <p:cNvSpPr>
                <a:spLocks/>
              </p:cNvSpPr>
              <p:nvPr/>
            </p:nvSpPr>
            <p:spPr bwMode="auto">
              <a:xfrm>
                <a:off x="2261" y="12461"/>
                <a:ext cx="221" cy="39"/>
              </a:xfrm>
              <a:custGeom>
                <a:avLst/>
                <a:gdLst>
                  <a:gd name="T0" fmla="*/ 0 w 665"/>
                  <a:gd name="T1" fmla="*/ 0 h 117"/>
                  <a:gd name="T2" fmla="*/ 0 w 665"/>
                  <a:gd name="T3" fmla="*/ 0 h 117"/>
                  <a:gd name="T4" fmla="*/ 0 w 665"/>
                  <a:gd name="T5" fmla="*/ 0 h 117"/>
                  <a:gd name="T6" fmla="*/ 0 w 665"/>
                  <a:gd name="T7" fmla="*/ 0 h 117"/>
                  <a:gd name="T8" fmla="*/ 0 w 665"/>
                  <a:gd name="T9" fmla="*/ 0 h 117"/>
                  <a:gd name="T10" fmla="*/ 0 w 665"/>
                  <a:gd name="T11" fmla="*/ 0 h 117"/>
                  <a:gd name="T12" fmla="*/ 0 w 665"/>
                  <a:gd name="T13" fmla="*/ 0 h 117"/>
                  <a:gd name="T14" fmla="*/ 0 w 665"/>
                  <a:gd name="T15" fmla="*/ 0 h 117"/>
                  <a:gd name="T16" fmla="*/ 0 w 665"/>
                  <a:gd name="T17" fmla="*/ 0 h 117"/>
                  <a:gd name="T18" fmla="*/ 0 w 665"/>
                  <a:gd name="T19" fmla="*/ 0 h 117"/>
                  <a:gd name="T20" fmla="*/ 0 w 665"/>
                  <a:gd name="T21" fmla="*/ 0 h 117"/>
                  <a:gd name="T22" fmla="*/ 0 w 665"/>
                  <a:gd name="T23" fmla="*/ 0 h 117"/>
                  <a:gd name="T24" fmla="*/ 0 w 665"/>
                  <a:gd name="T25" fmla="*/ 0 h 117"/>
                  <a:gd name="T26" fmla="*/ 0 w 665"/>
                  <a:gd name="T27" fmla="*/ 0 h 117"/>
                  <a:gd name="T28" fmla="*/ 0 w 665"/>
                  <a:gd name="T29" fmla="*/ 0 h 117"/>
                  <a:gd name="T30" fmla="*/ 0 w 665"/>
                  <a:gd name="T31" fmla="*/ 0 h 117"/>
                  <a:gd name="T32" fmla="*/ 0 w 665"/>
                  <a:gd name="T33" fmla="*/ 0 h 117"/>
                  <a:gd name="T34" fmla="*/ 0 w 665"/>
                  <a:gd name="T35" fmla="*/ 0 h 117"/>
                  <a:gd name="T36" fmla="*/ 0 w 665"/>
                  <a:gd name="T37" fmla="*/ 0 h 117"/>
                  <a:gd name="T38" fmla="*/ 0 w 665"/>
                  <a:gd name="T39" fmla="*/ 0 h 117"/>
                  <a:gd name="T40" fmla="*/ 0 w 665"/>
                  <a:gd name="T41" fmla="*/ 0 h 117"/>
                  <a:gd name="T42" fmla="*/ 0 w 665"/>
                  <a:gd name="T43" fmla="*/ 0 h 117"/>
                  <a:gd name="T44" fmla="*/ 0 w 665"/>
                  <a:gd name="T45" fmla="*/ 0 h 117"/>
                  <a:gd name="T46" fmla="*/ 0 w 665"/>
                  <a:gd name="T47" fmla="*/ 0 h 117"/>
                  <a:gd name="T48" fmla="*/ 0 w 665"/>
                  <a:gd name="T49" fmla="*/ 0 h 117"/>
                  <a:gd name="T50" fmla="*/ 0 w 665"/>
                  <a:gd name="T51" fmla="*/ 0 h 117"/>
                  <a:gd name="T52" fmla="*/ 0 w 665"/>
                  <a:gd name="T53" fmla="*/ 0 h 117"/>
                  <a:gd name="T54" fmla="*/ 0 w 665"/>
                  <a:gd name="T55" fmla="*/ 0 h 117"/>
                  <a:gd name="T56" fmla="*/ 0 w 665"/>
                  <a:gd name="T57" fmla="*/ 0 h 117"/>
                  <a:gd name="T58" fmla="*/ 0 w 665"/>
                  <a:gd name="T59" fmla="*/ 0 h 117"/>
                  <a:gd name="T60" fmla="*/ 0 w 665"/>
                  <a:gd name="T61" fmla="*/ 0 h 117"/>
                  <a:gd name="T62" fmla="*/ 0 w 665"/>
                  <a:gd name="T63" fmla="*/ 0 h 117"/>
                  <a:gd name="T64" fmla="*/ 0 w 665"/>
                  <a:gd name="T65" fmla="*/ 0 h 117"/>
                  <a:gd name="T66" fmla="*/ 0 w 665"/>
                  <a:gd name="T67" fmla="*/ 0 h 117"/>
                  <a:gd name="T68" fmla="*/ 0 w 665"/>
                  <a:gd name="T69" fmla="*/ 0 h 117"/>
                  <a:gd name="T70" fmla="*/ 0 w 665"/>
                  <a:gd name="T71" fmla="*/ 0 h 117"/>
                  <a:gd name="T72" fmla="*/ 0 w 665"/>
                  <a:gd name="T73" fmla="*/ 0 h 117"/>
                  <a:gd name="T74" fmla="*/ 0 w 665"/>
                  <a:gd name="T75" fmla="*/ 0 h 117"/>
                  <a:gd name="T76" fmla="*/ 0 w 665"/>
                  <a:gd name="T77" fmla="*/ 0 h 117"/>
                  <a:gd name="T78" fmla="*/ 0 w 665"/>
                  <a:gd name="T79" fmla="*/ 0 h 117"/>
                  <a:gd name="T80" fmla="*/ 0 w 665"/>
                  <a:gd name="T81" fmla="*/ 0 h 117"/>
                  <a:gd name="T82" fmla="*/ 0 w 665"/>
                  <a:gd name="T83" fmla="*/ 0 h 117"/>
                  <a:gd name="T84" fmla="*/ 0 w 665"/>
                  <a:gd name="T85" fmla="*/ 0 h 117"/>
                  <a:gd name="T86" fmla="*/ 0 w 665"/>
                  <a:gd name="T87" fmla="*/ 0 h 117"/>
                  <a:gd name="T88" fmla="*/ 0 w 665"/>
                  <a:gd name="T89" fmla="*/ 0 h 117"/>
                  <a:gd name="T90" fmla="*/ 0 w 665"/>
                  <a:gd name="T91" fmla="*/ 0 h 117"/>
                  <a:gd name="T92" fmla="*/ 0 w 665"/>
                  <a:gd name="T93" fmla="*/ 0 h 117"/>
                  <a:gd name="T94" fmla="*/ 0 w 665"/>
                  <a:gd name="T95" fmla="*/ 0 h 117"/>
                  <a:gd name="T96" fmla="*/ 0 w 665"/>
                  <a:gd name="T97" fmla="*/ 0 h 117"/>
                  <a:gd name="T98" fmla="*/ 0 w 665"/>
                  <a:gd name="T99" fmla="*/ 0 h 117"/>
                  <a:gd name="T100" fmla="*/ 0 w 665"/>
                  <a:gd name="T101" fmla="*/ 0 h 117"/>
                  <a:gd name="T102" fmla="*/ 0 w 665"/>
                  <a:gd name="T103" fmla="*/ 0 h 117"/>
                  <a:gd name="T104" fmla="*/ 0 w 665"/>
                  <a:gd name="T105" fmla="*/ 0 h 117"/>
                  <a:gd name="T106" fmla="*/ 0 w 665"/>
                  <a:gd name="T107" fmla="*/ 0 h 117"/>
                  <a:gd name="T108" fmla="*/ 0 w 665"/>
                  <a:gd name="T109" fmla="*/ 0 h 117"/>
                  <a:gd name="T110" fmla="*/ 0 w 665"/>
                  <a:gd name="T111" fmla="*/ 0 h 117"/>
                  <a:gd name="T112" fmla="*/ 0 w 665"/>
                  <a:gd name="T113" fmla="*/ 0 h 117"/>
                  <a:gd name="T114" fmla="*/ 0 w 665"/>
                  <a:gd name="T115" fmla="*/ 0 h 117"/>
                  <a:gd name="T116" fmla="*/ 0 w 665"/>
                  <a:gd name="T117" fmla="*/ 0 h 117"/>
                  <a:gd name="T118" fmla="*/ 0 w 665"/>
                  <a:gd name="T119" fmla="*/ 0 h 117"/>
                  <a:gd name="T120" fmla="*/ 0 w 665"/>
                  <a:gd name="T121" fmla="*/ 0 h 117"/>
                  <a:gd name="T122" fmla="*/ 0 w 665"/>
                  <a:gd name="T123" fmla="*/ 0 h 11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65"/>
                  <a:gd name="T187" fmla="*/ 0 h 117"/>
                  <a:gd name="T188" fmla="*/ 665 w 665"/>
                  <a:gd name="T189" fmla="*/ 117 h 11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65" h="117">
                    <a:moveTo>
                      <a:pt x="24" y="0"/>
                    </a:moveTo>
                    <a:lnTo>
                      <a:pt x="17" y="7"/>
                    </a:lnTo>
                    <a:lnTo>
                      <a:pt x="11" y="15"/>
                    </a:lnTo>
                    <a:lnTo>
                      <a:pt x="7" y="21"/>
                    </a:lnTo>
                    <a:lnTo>
                      <a:pt x="3" y="26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24" y="43"/>
                    </a:lnTo>
                    <a:lnTo>
                      <a:pt x="50" y="51"/>
                    </a:lnTo>
                    <a:lnTo>
                      <a:pt x="79" y="55"/>
                    </a:lnTo>
                    <a:lnTo>
                      <a:pt x="106" y="61"/>
                    </a:lnTo>
                    <a:lnTo>
                      <a:pt x="134" y="63"/>
                    </a:lnTo>
                    <a:lnTo>
                      <a:pt x="161" y="65"/>
                    </a:lnTo>
                    <a:lnTo>
                      <a:pt x="191" y="67"/>
                    </a:lnTo>
                    <a:lnTo>
                      <a:pt x="221" y="69"/>
                    </a:lnTo>
                    <a:lnTo>
                      <a:pt x="248" y="70"/>
                    </a:lnTo>
                    <a:lnTo>
                      <a:pt x="278" y="72"/>
                    </a:lnTo>
                    <a:lnTo>
                      <a:pt x="305" y="75"/>
                    </a:lnTo>
                    <a:lnTo>
                      <a:pt x="334" y="77"/>
                    </a:lnTo>
                    <a:lnTo>
                      <a:pt x="362" y="81"/>
                    </a:lnTo>
                    <a:lnTo>
                      <a:pt x="391" y="85"/>
                    </a:lnTo>
                    <a:lnTo>
                      <a:pt x="417" y="89"/>
                    </a:lnTo>
                    <a:lnTo>
                      <a:pt x="446" y="97"/>
                    </a:lnTo>
                    <a:lnTo>
                      <a:pt x="460" y="94"/>
                    </a:lnTo>
                    <a:lnTo>
                      <a:pt x="473" y="94"/>
                    </a:lnTo>
                    <a:lnTo>
                      <a:pt x="488" y="94"/>
                    </a:lnTo>
                    <a:lnTo>
                      <a:pt x="502" y="98"/>
                    </a:lnTo>
                    <a:lnTo>
                      <a:pt x="516" y="99"/>
                    </a:lnTo>
                    <a:lnTo>
                      <a:pt x="528" y="102"/>
                    </a:lnTo>
                    <a:lnTo>
                      <a:pt x="542" y="106"/>
                    </a:lnTo>
                    <a:lnTo>
                      <a:pt x="556" y="108"/>
                    </a:lnTo>
                    <a:lnTo>
                      <a:pt x="567" y="110"/>
                    </a:lnTo>
                    <a:lnTo>
                      <a:pt x="583" y="114"/>
                    </a:lnTo>
                    <a:lnTo>
                      <a:pt x="594" y="116"/>
                    </a:lnTo>
                    <a:lnTo>
                      <a:pt x="609" y="117"/>
                    </a:lnTo>
                    <a:lnTo>
                      <a:pt x="622" y="116"/>
                    </a:lnTo>
                    <a:lnTo>
                      <a:pt x="637" y="116"/>
                    </a:lnTo>
                    <a:lnTo>
                      <a:pt x="648" y="112"/>
                    </a:lnTo>
                    <a:lnTo>
                      <a:pt x="665" y="110"/>
                    </a:lnTo>
                    <a:lnTo>
                      <a:pt x="660" y="102"/>
                    </a:lnTo>
                    <a:lnTo>
                      <a:pt x="658" y="95"/>
                    </a:lnTo>
                    <a:lnTo>
                      <a:pt x="654" y="89"/>
                    </a:lnTo>
                    <a:lnTo>
                      <a:pt x="652" y="85"/>
                    </a:lnTo>
                    <a:lnTo>
                      <a:pt x="613" y="76"/>
                    </a:lnTo>
                    <a:lnTo>
                      <a:pt x="576" y="70"/>
                    </a:lnTo>
                    <a:lnTo>
                      <a:pt x="537" y="64"/>
                    </a:lnTo>
                    <a:lnTo>
                      <a:pt x="501" y="58"/>
                    </a:lnTo>
                    <a:lnTo>
                      <a:pt x="462" y="55"/>
                    </a:lnTo>
                    <a:lnTo>
                      <a:pt x="424" y="51"/>
                    </a:lnTo>
                    <a:lnTo>
                      <a:pt x="387" y="45"/>
                    </a:lnTo>
                    <a:lnTo>
                      <a:pt x="350" y="43"/>
                    </a:lnTo>
                    <a:lnTo>
                      <a:pt x="310" y="38"/>
                    </a:lnTo>
                    <a:lnTo>
                      <a:pt x="273" y="34"/>
                    </a:lnTo>
                    <a:lnTo>
                      <a:pt x="234" y="30"/>
                    </a:lnTo>
                    <a:lnTo>
                      <a:pt x="195" y="27"/>
                    </a:lnTo>
                    <a:lnTo>
                      <a:pt x="157" y="22"/>
                    </a:lnTo>
                    <a:lnTo>
                      <a:pt x="118" y="17"/>
                    </a:lnTo>
                    <a:lnTo>
                      <a:pt x="81" y="12"/>
                    </a:lnTo>
                    <a:lnTo>
                      <a:pt x="43" y="8"/>
                    </a:lnTo>
                    <a:lnTo>
                      <a:pt x="33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A8BA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57356" name="Picture 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60" y="4225970"/>
            <a:ext cx="4191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7" name="Rectangle 58"/>
          <p:cNvSpPr>
            <a:spLocks noChangeArrowheads="1"/>
          </p:cNvSpPr>
          <p:nvPr/>
        </p:nvSpPr>
        <p:spPr bwMode="auto">
          <a:xfrm>
            <a:off x="1747860" y="3451270"/>
            <a:ext cx="6978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cs typeface="Times New Roman" pitchFamily="18" charset="0"/>
              </a:rPr>
              <a:t>Solids dissolved in liquids		        Gases dissolved in liquids</a:t>
            </a:r>
            <a:endParaRPr lang="en-US" altLang="en-US" sz="900">
              <a:cs typeface="Times New Roman" pitchFamily="18" charset="0"/>
            </a:endParaRPr>
          </a:p>
          <a:p>
            <a:endParaRPr lang="en-US" altLang="en-US">
              <a:cs typeface="Times New Roman" pitchFamily="18" charset="0"/>
            </a:endParaRPr>
          </a:p>
        </p:txBody>
      </p:sp>
      <p:sp>
        <p:nvSpPr>
          <p:cNvPr id="57358" name="Rectangle 59"/>
          <p:cNvSpPr>
            <a:spLocks noChangeArrowheads="1"/>
          </p:cNvSpPr>
          <p:nvPr/>
        </p:nvSpPr>
        <p:spPr bwMode="auto">
          <a:xfrm>
            <a:off x="2000273" y="5615032"/>
            <a:ext cx="19954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/>
              <a:t>As T</a:t>
            </a:r>
            <a:r>
              <a:rPr lang="en-US" altLang="en-US" baseline="30000"/>
              <a:t>o</a:t>
            </a:r>
            <a:r>
              <a:rPr lang="en-US" altLang="en-US"/>
              <a:t>   ,  solubility</a:t>
            </a:r>
          </a:p>
        </p:txBody>
      </p:sp>
      <p:sp>
        <p:nvSpPr>
          <p:cNvPr id="57359" name="Rectangle 60"/>
          <p:cNvSpPr>
            <a:spLocks noChangeArrowheads="1"/>
          </p:cNvSpPr>
          <p:nvPr/>
        </p:nvSpPr>
        <p:spPr bwMode="auto">
          <a:xfrm>
            <a:off x="6419873" y="5615032"/>
            <a:ext cx="19954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cs typeface="Times New Roman" pitchFamily="18" charset="0"/>
              </a:rPr>
              <a:t>As T</a:t>
            </a:r>
            <a:r>
              <a:rPr lang="en-US" altLang="en-US" baseline="30000" dirty="0">
                <a:cs typeface="Times New Roman" pitchFamily="18" charset="0"/>
              </a:rPr>
              <a:t>o</a:t>
            </a:r>
            <a:r>
              <a:rPr lang="en-US" altLang="en-US" dirty="0">
                <a:cs typeface="Times New Roman" pitchFamily="18" charset="0"/>
              </a:rPr>
              <a:t>   ,  solubility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457200" y="0"/>
            <a:ext cx="8229600" cy="1139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Solubility Temp Dependence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57175" y="2871832"/>
            <a:ext cx="3000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General Summary: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71511" y="985841"/>
            <a:ext cx="805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Solubility</a:t>
            </a:r>
            <a:r>
              <a:rPr lang="en-US" sz="2400" dirty="0"/>
              <a:t>- the maximum amount of a solute that will dissolve in a given quantity of solvent at a specific temperature. 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4343399" y="1757362"/>
            <a:ext cx="30289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00075" y="2038342"/>
            <a:ext cx="805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Solubility</a:t>
            </a:r>
            <a:r>
              <a:rPr lang="en-US" sz="2400" dirty="0"/>
              <a:t> is a </a:t>
            </a:r>
            <a:r>
              <a:rPr lang="en-US" sz="2400" dirty="0">
                <a:solidFill>
                  <a:srgbClr val="FF0000"/>
                </a:solidFill>
              </a:rPr>
              <a:t>temperature dependent </a:t>
            </a:r>
            <a:r>
              <a:rPr lang="en-US" sz="2400" dirty="0"/>
              <a:t>phenomena. </a:t>
            </a:r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8" grpId="0" animBg="1"/>
      <p:bldP spid="57349" grpId="0" animBg="1"/>
      <p:bldP spid="57350" grpId="0" animBg="1"/>
      <p:bldP spid="111623" grpId="0" animBg="1"/>
      <p:bldP spid="111629" grpId="0" animBg="1"/>
      <p:bldP spid="57357" grpId="0"/>
      <p:bldP spid="57358" grpId="0"/>
      <p:bldP spid="57359" grpId="0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57288" y="9520"/>
            <a:ext cx="7086600" cy="914400"/>
          </a:xfrm>
        </p:spPr>
        <p:txBody>
          <a:bodyPr>
            <a:normAutofit/>
          </a:bodyPr>
          <a:lstStyle/>
          <a:p>
            <a:r>
              <a:rPr lang="en-AU" altLang="en-US" sz="4000" u="sng" dirty="0"/>
              <a:t>Liquid-Solid Solubility Curves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742976" y="876291"/>
            <a:ext cx="7643804" cy="8810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None/>
            </a:pPr>
            <a:r>
              <a:rPr lang="en-AU" altLang="en-US" sz="2400" dirty="0"/>
              <a:t>	The relationship between </a:t>
            </a:r>
            <a:r>
              <a:rPr lang="en-AU" altLang="en-US" sz="2400" dirty="0">
                <a:solidFill>
                  <a:srgbClr val="0000FF"/>
                </a:solidFill>
              </a:rPr>
              <a:t>solubility</a:t>
            </a:r>
            <a:r>
              <a:rPr lang="en-AU" altLang="en-US" sz="2400" dirty="0"/>
              <a:t> and </a:t>
            </a:r>
            <a:r>
              <a:rPr lang="en-AU" altLang="en-US" sz="2400" dirty="0">
                <a:solidFill>
                  <a:srgbClr val="FF0000"/>
                </a:solidFill>
              </a:rPr>
              <a:t>temperature</a:t>
            </a:r>
            <a:r>
              <a:rPr lang="en-AU" altLang="en-US" sz="2400" dirty="0"/>
              <a:t> can be represented by a solubility curve. </a:t>
            </a:r>
          </a:p>
        </p:txBody>
      </p:sp>
      <p:pic>
        <p:nvPicPr>
          <p:cNvPr id="32770" name="Picture 2" descr="http://www.nzifst.org.nz/unitoperations/unopsassets/fig9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8" y="1814505"/>
            <a:ext cx="3771900" cy="44005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4429119" y="2100276"/>
            <a:ext cx="4557713" cy="3667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Each point in the solubility curve represents a </a:t>
            </a: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saturated</a:t>
            </a: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solution.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Any point below a curve represents an </a:t>
            </a: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unsaturated</a:t>
            </a: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solution.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AU" altLang="en-US" sz="2400" dirty="0"/>
              <a:t>Any point above the curve would be a </a:t>
            </a:r>
            <a:r>
              <a:rPr lang="en-AU" altLang="en-US" sz="2400" dirty="0">
                <a:solidFill>
                  <a:srgbClr val="FFC000"/>
                </a:solidFill>
              </a:rPr>
              <a:t>super saturated </a:t>
            </a:r>
            <a:r>
              <a:rPr lang="en-AU" altLang="en-US" sz="2400" dirty="0"/>
              <a:t>solution.</a:t>
            </a:r>
            <a:endParaRPr kumimoji="0" lang="en-AU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AU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85763" y="2457450"/>
            <a:ext cx="271462" cy="250031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09712" y="5853112"/>
            <a:ext cx="1704975" cy="247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226743">
            <a:off x="1841094" y="3489817"/>
            <a:ext cx="1859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Saturated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31939" y="2758849"/>
            <a:ext cx="2454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Super saturated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70149" y="4940074"/>
            <a:ext cx="233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Unsaturated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1799-B243-4C50-96F1-1242C2B3687F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286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57288" y="9520"/>
            <a:ext cx="7086600" cy="914400"/>
          </a:xfrm>
        </p:spPr>
        <p:txBody>
          <a:bodyPr>
            <a:normAutofit/>
          </a:bodyPr>
          <a:lstStyle/>
          <a:p>
            <a:r>
              <a:rPr lang="en-AU" altLang="en-US" sz="4000" u="sng" dirty="0"/>
              <a:t>Liquid-Solid Solubility Curves</a:t>
            </a:r>
          </a:p>
        </p:txBody>
      </p:sp>
      <p:pic>
        <p:nvPicPr>
          <p:cNvPr id="64520" name="Picture 8" descr="Fig 11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37" y="912071"/>
            <a:ext cx="4386263" cy="42897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2471732"/>
            <a:ext cx="444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Solubility: Sucrose &gt; NaNO</a:t>
            </a:r>
            <a:r>
              <a:rPr lang="en-US" sz="2400" baseline="-25000" dirty="0"/>
              <a:t>3</a:t>
            </a:r>
            <a:r>
              <a:rPr lang="en-US" sz="2400" dirty="0"/>
              <a:t> &gt; </a:t>
            </a:r>
            <a:r>
              <a:rPr lang="en-US" sz="2400" dirty="0" err="1"/>
              <a:t>NaCl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89463" y="4829805"/>
            <a:ext cx="44291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Generally: solubility of solids in liquids increases with increasing temperature…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91799-B243-4C50-96F1-1242C2B3687F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2868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610BB-DD00-420F-BCBE-3D6C633F84A8}" type="slidenum">
              <a:rPr lang="en-US"/>
              <a:pPr>
                <a:defRPr/>
              </a:pPr>
              <a:t>26</a:t>
            </a:fld>
            <a:endParaRPr lang="en-US"/>
          </a:p>
        </p:txBody>
      </p:sp>
      <p:pic>
        <p:nvPicPr>
          <p:cNvPr id="1026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25" y="1128706"/>
            <a:ext cx="4191523" cy="425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2799603" y="1036184"/>
            <a:ext cx="5687204" cy="3271571"/>
            <a:chOff x="3062280" y="756103"/>
            <a:chExt cx="7095188" cy="4081507"/>
          </a:xfrm>
        </p:grpSpPr>
        <p:sp>
          <p:nvSpPr>
            <p:cNvPr id="25611" name="Line 5"/>
            <p:cNvSpPr>
              <a:spLocks noChangeShapeType="1"/>
            </p:cNvSpPr>
            <p:nvPr/>
          </p:nvSpPr>
          <p:spPr bwMode="auto">
            <a:xfrm>
              <a:off x="3824280" y="1966896"/>
              <a:ext cx="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612" name="Line 6"/>
            <p:cNvSpPr>
              <a:spLocks noChangeShapeType="1"/>
            </p:cNvSpPr>
            <p:nvPr/>
          </p:nvSpPr>
          <p:spPr bwMode="auto">
            <a:xfrm>
              <a:off x="3748080" y="2557446"/>
              <a:ext cx="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613" name="Line 7"/>
            <p:cNvSpPr>
              <a:spLocks noChangeShapeType="1"/>
            </p:cNvSpPr>
            <p:nvPr/>
          </p:nvSpPr>
          <p:spPr bwMode="auto">
            <a:xfrm>
              <a:off x="4052880" y="3047984"/>
              <a:ext cx="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614" name="Line 8"/>
            <p:cNvSpPr>
              <a:spLocks noChangeShapeType="1"/>
            </p:cNvSpPr>
            <p:nvPr/>
          </p:nvSpPr>
          <p:spPr bwMode="auto">
            <a:xfrm>
              <a:off x="3062280" y="3595671"/>
              <a:ext cx="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615" name="Line 9"/>
            <p:cNvSpPr>
              <a:spLocks noChangeShapeType="1"/>
            </p:cNvSpPr>
            <p:nvPr/>
          </p:nvSpPr>
          <p:spPr bwMode="auto">
            <a:xfrm>
              <a:off x="4129080" y="4252896"/>
              <a:ext cx="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616" name="Line 10"/>
            <p:cNvSpPr>
              <a:spLocks noChangeShapeType="1"/>
            </p:cNvSpPr>
            <p:nvPr/>
          </p:nvSpPr>
          <p:spPr bwMode="auto">
            <a:xfrm>
              <a:off x="3824280" y="4380410"/>
              <a:ext cx="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617" name="Text Box 13"/>
            <p:cNvSpPr txBox="1">
              <a:spLocks noChangeArrowheads="1"/>
            </p:cNvSpPr>
            <p:nvPr/>
          </p:nvSpPr>
          <p:spPr bwMode="auto">
            <a:xfrm>
              <a:off x="5788672" y="756103"/>
              <a:ext cx="4368796" cy="1036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solubility increases with increasing temperature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04621" y="3775683"/>
            <a:ext cx="6024795" cy="993562"/>
            <a:chOff x="2287580" y="4202394"/>
            <a:chExt cx="7820123" cy="1239541"/>
          </a:xfrm>
        </p:grpSpPr>
        <p:sp>
          <p:nvSpPr>
            <p:cNvPr id="25608" name="Line 11"/>
            <p:cNvSpPr>
              <a:spLocks noChangeShapeType="1"/>
            </p:cNvSpPr>
            <p:nvPr/>
          </p:nvSpPr>
          <p:spPr bwMode="auto">
            <a:xfrm>
              <a:off x="2605080" y="4237023"/>
              <a:ext cx="0" cy="457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609" name="Line 12"/>
            <p:cNvSpPr>
              <a:spLocks noChangeShapeType="1"/>
            </p:cNvSpPr>
            <p:nvPr/>
          </p:nvSpPr>
          <p:spPr bwMode="auto">
            <a:xfrm>
              <a:off x="2287580" y="4984735"/>
              <a:ext cx="0" cy="457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610" name="Text Box 15"/>
            <p:cNvSpPr txBox="1">
              <a:spLocks noChangeArrowheads="1"/>
            </p:cNvSpPr>
            <p:nvPr/>
          </p:nvSpPr>
          <p:spPr bwMode="auto">
            <a:xfrm>
              <a:off x="5738913" y="4202394"/>
              <a:ext cx="4368790" cy="1036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FF"/>
                  </a:solidFill>
                </a:rPr>
                <a:t>solubility decreases with increasing temperature</a:t>
              </a:r>
            </a:p>
          </p:txBody>
        </p:sp>
      </p:grp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057288" y="9520"/>
            <a:ext cx="7086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But not always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07119" y="2487100"/>
            <a:ext cx="2654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solute + solvent + heat  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126020" y="1838321"/>
            <a:ext cx="3517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Symbol" pitchFamily="18" charset="2"/>
              </a:rPr>
              <a:t>+ </a:t>
            </a:r>
            <a:r>
              <a:rPr lang="en-US" sz="2800" dirty="0" err="1">
                <a:latin typeface="Symbol" pitchFamily="18" charset="2"/>
              </a:rPr>
              <a:t>D</a:t>
            </a:r>
            <a:r>
              <a:rPr lang="en-US" sz="2800" i="1" dirty="0" err="1"/>
              <a:t>H</a:t>
            </a:r>
            <a:r>
              <a:rPr lang="en-US" sz="2800" baseline="-25000" dirty="0" err="1"/>
              <a:t>soln</a:t>
            </a:r>
            <a:r>
              <a:rPr lang="en-US" sz="2800" baseline="-25000" dirty="0"/>
              <a:t> </a:t>
            </a:r>
            <a:r>
              <a:rPr lang="en-US" sz="2800" dirty="0"/>
              <a:t>(endothermic)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974206" y="2482336"/>
            <a:ext cx="1029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solution</a:t>
            </a:r>
          </a:p>
        </p:txBody>
      </p:sp>
      <p:graphicFrame>
        <p:nvGraphicFramePr>
          <p:cNvPr id="30721" name="Object 1"/>
          <p:cNvGraphicFramePr>
            <a:graphicFrameLocks noChangeAspect="1"/>
          </p:cNvGraphicFramePr>
          <p:nvPr/>
        </p:nvGraphicFramePr>
        <p:xfrm>
          <a:off x="7202491" y="2587631"/>
          <a:ext cx="766763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1" name="CS ChemDraw Drawing" r:id="rId4" imgW="766367" imgH="241920" progId="ChemDraw.Document.6.0">
                  <p:embed/>
                </p:oleObj>
              </mc:Choice>
              <mc:Fallback>
                <p:oleObj name="CS ChemDraw Drawing" r:id="rId4" imgW="766367" imgH="241920" progId="ChemDraw.Document.6.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2491" y="2587631"/>
                        <a:ext cx="766763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7200900" y="3014656"/>
            <a:ext cx="82867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015161" y="3114670"/>
            <a:ext cx="178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increasing temp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673789" y="5231368"/>
            <a:ext cx="18249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solute + solvent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5092690" y="4582589"/>
            <a:ext cx="3517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Symbol" pitchFamily="18" charset="2"/>
              </a:rPr>
              <a:t>- </a:t>
            </a:r>
            <a:r>
              <a:rPr lang="en-US" sz="2800" dirty="0" err="1">
                <a:latin typeface="Symbol" pitchFamily="18" charset="2"/>
              </a:rPr>
              <a:t>D</a:t>
            </a:r>
            <a:r>
              <a:rPr lang="en-US" sz="2800" i="1" dirty="0" err="1"/>
              <a:t>H</a:t>
            </a:r>
            <a:r>
              <a:rPr lang="en-US" sz="2800" baseline="-25000" dirty="0" err="1"/>
              <a:t>soln</a:t>
            </a:r>
            <a:r>
              <a:rPr lang="en-US" sz="2800" baseline="-25000" dirty="0"/>
              <a:t> </a:t>
            </a:r>
            <a:r>
              <a:rPr lang="en-US" sz="2800" dirty="0"/>
              <a:t>(exothermic)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197928" y="5226603"/>
            <a:ext cx="18013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solution + heat </a:t>
            </a:r>
          </a:p>
        </p:txBody>
      </p:sp>
      <p:graphicFrame>
        <p:nvGraphicFramePr>
          <p:cNvPr id="36" name="Object 1"/>
          <p:cNvGraphicFramePr>
            <a:graphicFrameLocks noChangeAspect="1"/>
          </p:cNvGraphicFramePr>
          <p:nvPr/>
        </p:nvGraphicFramePr>
        <p:xfrm>
          <a:off x="6469075" y="5331899"/>
          <a:ext cx="766763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2" name="CS ChemDraw Drawing" r:id="rId6" imgW="766367" imgH="241920" progId="ChemDraw.Document.6.0">
                  <p:embed/>
                </p:oleObj>
              </mc:Choice>
              <mc:Fallback>
                <p:oleObj name="CS ChemDraw Drawing" r:id="rId6" imgW="766367" imgH="241920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9075" y="5331899"/>
                        <a:ext cx="766763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Straight Arrow Connector 36"/>
          <p:cNvCxnSpPr/>
          <p:nvPr/>
        </p:nvCxnSpPr>
        <p:spPr>
          <a:xfrm flipH="1">
            <a:off x="6343650" y="5758924"/>
            <a:ext cx="82392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967419" y="5858938"/>
            <a:ext cx="178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increasing temp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30" grpId="0"/>
      <p:bldP spid="33" grpId="0"/>
      <p:bldP spid="34" grpId="0"/>
      <p:bldP spid="35" grpId="0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77" name="Picture 21" descr="13_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1" y="1347787"/>
            <a:ext cx="4437641" cy="455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57288" y="195264"/>
            <a:ext cx="7086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Liquid-gas Solubility Curves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072063" y="997199"/>
            <a:ext cx="37449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solubility of gasses “always” decreases with increasing temperature</a:t>
            </a: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>
          <a:xfrm>
            <a:off x="4929200" y="2466984"/>
            <a:ext cx="4029075" cy="337660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Carbonated beverages go “flat” as they warm due to a decreased solubility of dissolved CO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Bubbles form on the inside wall of a cooking pot when water is heated even though the temperature is well below boiling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Thermal pollution of lakes and streams causes low oxygen levels in deeper layers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27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9D346E-90CD-429C-B8D7-6F6C3E4AE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18" y="136525"/>
            <a:ext cx="7188897" cy="65246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1CF559-7AC9-4FD3-BE62-4713CAF64ACC}"/>
              </a:ext>
            </a:extLst>
          </p:cNvPr>
          <p:cNvSpPr/>
          <p:nvPr/>
        </p:nvSpPr>
        <p:spPr>
          <a:xfrm>
            <a:off x="1082749" y="5888283"/>
            <a:ext cx="1019006" cy="26377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8ED55C2-EF30-456D-B734-40FD06604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3584" y="5455182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83A1F7-6768-4D89-A9BB-BBF6F090B459}"/>
              </a:ext>
            </a:extLst>
          </p:cNvPr>
          <p:cNvCxnSpPr>
            <a:cxnSpLocks/>
          </p:cNvCxnSpPr>
          <p:nvPr/>
        </p:nvCxnSpPr>
        <p:spPr>
          <a:xfrm>
            <a:off x="1151685" y="5734992"/>
            <a:ext cx="963718" cy="793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AA3357-6F0E-4FF0-895E-AE035A691505}"/>
              </a:ext>
            </a:extLst>
          </p:cNvPr>
          <p:cNvGrpSpPr/>
          <p:nvPr/>
        </p:nvGrpSpPr>
        <p:grpSpPr>
          <a:xfrm>
            <a:off x="2127821" y="5460191"/>
            <a:ext cx="1540419" cy="1261284"/>
            <a:chOff x="2127821" y="5460191"/>
            <a:chExt cx="1540419" cy="1261284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42BA589F-D557-4C63-8583-F27D1A3EB74F}"/>
                </a:ext>
              </a:extLst>
            </p:cNvPr>
            <p:cNvSpPr/>
            <p:nvPr/>
          </p:nvSpPr>
          <p:spPr>
            <a:xfrm>
              <a:off x="2704521" y="5460191"/>
              <a:ext cx="963719" cy="1261284"/>
            </a:xfrm>
            <a:prstGeom prst="leftBrace">
              <a:avLst>
                <a:gd name="adj1" fmla="val 8333"/>
                <a:gd name="adj2" fmla="val 45672"/>
              </a:avLst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A971286-4E90-4D89-A43E-AB4C90976F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7821" y="6036405"/>
              <a:ext cx="737299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6DC0368-25DB-48DB-945F-94634E787DD0}"/>
              </a:ext>
            </a:extLst>
          </p:cNvPr>
          <p:cNvSpPr txBox="1"/>
          <p:nvPr/>
        </p:nvSpPr>
        <p:spPr>
          <a:xfrm>
            <a:off x="3363161" y="5551628"/>
            <a:ext cx="3653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Molecular View of the Solution Process</a:t>
            </a:r>
          </a:p>
          <a:p>
            <a:r>
              <a:rPr lang="en-US" sz="1600" dirty="0"/>
              <a:t>How much in solution?</a:t>
            </a:r>
          </a:p>
          <a:p>
            <a:r>
              <a:rPr lang="en-US" sz="1600" dirty="0"/>
              <a:t>Effect of Temperature on Solubility</a:t>
            </a:r>
          </a:p>
          <a:p>
            <a:r>
              <a:rPr lang="en-US" sz="1600" dirty="0"/>
              <a:t>Effect of Pressure on Solubility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2116D50-1F58-450A-AE7A-656C29574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9843" y="563414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F0234FC-781A-48C8-A181-B04F65E58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775" y="584900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4AA2878-A1FB-4D3A-A326-3125383A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5592" y="614149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0739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>
            <a:normAutofit/>
          </a:bodyPr>
          <a:lstStyle/>
          <a:p>
            <a:r>
              <a:rPr lang="en-US" sz="4000" u="sng" dirty="0"/>
              <a:t>Pressure and Solubility</a:t>
            </a:r>
          </a:p>
        </p:txBody>
      </p:sp>
      <p:pic>
        <p:nvPicPr>
          <p:cNvPr id="3" name="Picture 4" descr="13_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773" y="980914"/>
            <a:ext cx="2809704" cy="561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3417" y="1598806"/>
            <a:ext cx="5415737" cy="466898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The </a:t>
            </a:r>
            <a:r>
              <a:rPr lang="en-US" altLang="en-US" sz="2400" dirty="0" err="1"/>
              <a:t>solubilities</a:t>
            </a:r>
            <a:r>
              <a:rPr lang="en-US" altLang="en-US" sz="2400" dirty="0"/>
              <a:t> of solids and liquids are not affected appreciably by pressure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When the pressure of a gas is increased, the rate at which gas molecules enter the solution increases  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The concentration of solute molecules at equilibrium increases in proportion to the pressure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So the solubility of a gas increases with pressure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F234C-B290-4FD2-B5A8-36C0C632EF59}" type="slidenum">
              <a:rPr lang="en-US" smtClean="0">
                <a:solidFill>
                  <a:srgbClr val="FFFFFF"/>
                </a:solidFill>
              </a:rPr>
              <a:pPr/>
              <a:t>29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/>
              <a:t>Relevant Terminology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255" y="962018"/>
            <a:ext cx="8008938" cy="3328628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en-US" altLang="en-US" sz="2400" b="1" dirty="0">
                <a:solidFill>
                  <a:srgbClr val="7030A0"/>
                </a:solidFill>
              </a:rPr>
              <a:t>Solutions</a:t>
            </a:r>
            <a:r>
              <a:rPr lang="en-US" altLang="en-US" sz="2400" dirty="0"/>
              <a:t> are homogeneous mixtures of  two or more substances.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altLang="en-US" sz="2400" dirty="0"/>
              <a:t>Dissolving medium is called the </a:t>
            </a:r>
            <a:r>
              <a:rPr lang="en-US" altLang="en-US" sz="2400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solvent</a:t>
            </a:r>
            <a:endParaRPr lang="en-US" altLang="en-US" sz="2400" dirty="0">
              <a:solidFill>
                <a:schemeClr val="hlink"/>
              </a:solidFill>
            </a:endParaRPr>
          </a:p>
          <a:p>
            <a:pPr lvl="1" eaLnBrk="1" hangingPunct="1">
              <a:spcBef>
                <a:spcPts val="0"/>
              </a:spcBef>
              <a:defRPr/>
            </a:pPr>
            <a:r>
              <a:rPr lang="en-US" altLang="en-US" sz="2400" dirty="0"/>
              <a:t>Dissolved species are called the </a:t>
            </a:r>
            <a:r>
              <a:rPr lang="en-US" altLang="en-US" sz="2400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solute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b="1" dirty="0">
                <a:solidFill>
                  <a:srgbClr val="7030A0"/>
                </a:solidFill>
              </a:rPr>
              <a:t>Dissolution</a:t>
            </a:r>
            <a:r>
              <a:rPr lang="en-US" altLang="en-US" sz="2400" dirty="0"/>
              <a:t>-</a:t>
            </a:r>
            <a:r>
              <a:rPr lang="en-US" sz="2400" dirty="0"/>
              <a:t> the process by which a solute forms a solution in a solvent.</a:t>
            </a:r>
            <a:endParaRPr lang="en-US" altLang="en-US" sz="2400" dirty="0"/>
          </a:p>
          <a:p>
            <a:pPr lvl="1">
              <a:spcBef>
                <a:spcPts val="0"/>
              </a:spcBef>
              <a:defRPr/>
            </a:pPr>
            <a:r>
              <a:rPr lang="en-US" altLang="en-US" sz="1800" dirty="0"/>
              <a:t>Upon dissolution, solute molecules are surrounded (solvated) by solvent molecules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en-US" sz="1800" dirty="0"/>
              <a:t>Solvent molecules have to rearrange  around solute molecules</a:t>
            </a:r>
            <a:endParaRPr lang="en-US" altLang="en-US" sz="2400" b="1" u="sng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7705-4BA4-4814-B375-BD38942837E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4200537"/>
            <a:ext cx="8229600" cy="2268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P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Soluble</a:t>
            </a:r>
            <a:r>
              <a:rPr kumimoji="0" lang="en-PH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substance that dissolves another substance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P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Insoluble</a:t>
            </a:r>
            <a:r>
              <a:rPr kumimoji="0" lang="en-PH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substance that does not dissolve another substance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P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Miscible</a:t>
            </a:r>
            <a:r>
              <a:rPr kumimoji="0" lang="en-PH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liquids that are completely soluble in each other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PH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Immiscible</a:t>
            </a:r>
            <a:r>
              <a:rPr kumimoji="0" lang="en-PH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liquids that are not soluble in each other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PH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1C6E25-2369-45C6-BB18-682D0AF9F1E7}" type="slidenum">
              <a:rPr lang="en-US"/>
              <a:pPr>
                <a:defRPr/>
              </a:pPr>
              <a:t>30</a:t>
            </a:fld>
            <a:endParaRPr lang="en-US"/>
          </a:p>
        </p:txBody>
      </p:sp>
      <p:pic>
        <p:nvPicPr>
          <p:cNvPr id="13339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1227" y="3764250"/>
            <a:ext cx="2652712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8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2939" y="3799175"/>
            <a:ext cx="261937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2"/>
          <p:cNvSpPr txBox="1">
            <a:spLocks noChangeArrowheads="1"/>
          </p:cNvSpPr>
          <p:nvPr/>
        </p:nvSpPr>
        <p:spPr bwMode="auto">
          <a:xfrm>
            <a:off x="1502700" y="203600"/>
            <a:ext cx="61308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u="sng" dirty="0"/>
              <a:t>Pressure and Solubility of Gases</a:t>
            </a:r>
          </a:p>
        </p:txBody>
      </p:sp>
      <p:sp>
        <p:nvSpPr>
          <p:cNvPr id="28678" name="Text Box 4"/>
          <p:cNvSpPr txBox="1">
            <a:spLocks noChangeArrowheads="1"/>
          </p:cNvSpPr>
          <p:nvPr/>
        </p:nvSpPr>
        <p:spPr bwMode="auto">
          <a:xfrm>
            <a:off x="0" y="990600"/>
            <a:ext cx="883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800"/>
          </a:p>
        </p:txBody>
      </p:sp>
      <p:sp>
        <p:nvSpPr>
          <p:cNvPr id="28679" name="Text Box 5"/>
          <p:cNvSpPr txBox="1">
            <a:spLocks noChangeArrowheads="1"/>
          </p:cNvSpPr>
          <p:nvPr/>
        </p:nvSpPr>
        <p:spPr bwMode="auto">
          <a:xfrm>
            <a:off x="190500" y="922250"/>
            <a:ext cx="8763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/>
              <a:t>The solubility of a gas in a liquid is proportional to the pressure of the gas over the solution (</a:t>
            </a:r>
            <a:r>
              <a:rPr lang="en-US" sz="2800" b="1" i="1" dirty="0"/>
              <a:t>Henry’s law</a:t>
            </a:r>
            <a:r>
              <a:rPr lang="en-US" sz="2800" dirty="0"/>
              <a:t>).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47096" y="2438400"/>
            <a:ext cx="1210908" cy="707886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lIns="182880" tIns="137160" rIns="182880" bIns="137160">
            <a:spAutoFit/>
          </a:bodyPr>
          <a:lstStyle/>
          <a:p>
            <a:pPr algn="ctr"/>
            <a:r>
              <a:rPr lang="en-US" sz="2800" i="1"/>
              <a:t>c</a:t>
            </a:r>
            <a:r>
              <a:rPr lang="en-US" sz="2800"/>
              <a:t> = </a:t>
            </a:r>
            <a:r>
              <a:rPr lang="en-US" sz="2800" i="1"/>
              <a:t>kP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455863" y="2020888"/>
            <a:ext cx="6386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i="1"/>
              <a:t>c</a:t>
            </a:r>
            <a:r>
              <a:rPr lang="en-US"/>
              <a:t> is the concentration (</a:t>
            </a:r>
            <a:r>
              <a:rPr lang="en-US" i="1"/>
              <a:t>M</a:t>
            </a:r>
            <a:r>
              <a:rPr lang="en-US"/>
              <a:t>) of the dissolved gas</a:t>
            </a:r>
            <a:endParaRPr lang="en-US" i="1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455863" y="2609850"/>
            <a:ext cx="6216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i="1"/>
              <a:t>P</a:t>
            </a:r>
            <a:r>
              <a:rPr lang="en-US"/>
              <a:t> is the pressure of the gas over the solution</a:t>
            </a:r>
            <a:endParaRPr lang="en-US" i="1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455863" y="3124200"/>
            <a:ext cx="63833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i="1" dirty="0"/>
              <a:t>k</a:t>
            </a:r>
            <a:r>
              <a:rPr lang="en-US" dirty="0"/>
              <a:t> is a constant for each gas (mol/</a:t>
            </a:r>
            <a:r>
              <a:rPr lang="en-US" dirty="0" err="1"/>
              <a:t>L</a:t>
            </a:r>
            <a:r>
              <a:rPr lang="en-US" dirty="0" err="1">
                <a:cs typeface="Arial" charset="0"/>
              </a:rPr>
              <a:t>•</a:t>
            </a:r>
            <a:r>
              <a:rPr lang="en-US" dirty="0" err="1"/>
              <a:t>atm</a:t>
            </a:r>
            <a:r>
              <a:rPr lang="en-US" dirty="0"/>
              <a:t>) at a given temperature</a:t>
            </a:r>
            <a:endParaRPr lang="en-US" i="1" dirty="0"/>
          </a:p>
        </p:txBody>
      </p:sp>
      <p:sp>
        <p:nvSpPr>
          <p:cNvPr id="28694" name="Oval 11"/>
          <p:cNvSpPr>
            <a:spLocks noChangeArrowheads="1"/>
          </p:cNvSpPr>
          <p:nvPr/>
        </p:nvSpPr>
        <p:spPr bwMode="auto">
          <a:xfrm>
            <a:off x="3683914" y="4537362"/>
            <a:ext cx="2209800" cy="9906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28695" name="Text Box 12"/>
          <p:cNvSpPr txBox="1">
            <a:spLocks noChangeArrowheads="1"/>
          </p:cNvSpPr>
          <p:nvPr/>
        </p:nvSpPr>
        <p:spPr bwMode="auto">
          <a:xfrm>
            <a:off x="4323677" y="4804062"/>
            <a:ext cx="6951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low </a:t>
            </a:r>
            <a:r>
              <a:rPr lang="en-US" i="1">
                <a:solidFill>
                  <a:srgbClr val="0000FF"/>
                </a:solidFill>
              </a:rPr>
              <a:t>P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28692" name="Oval 15"/>
          <p:cNvSpPr>
            <a:spLocks noChangeArrowheads="1"/>
          </p:cNvSpPr>
          <p:nvPr/>
        </p:nvSpPr>
        <p:spPr bwMode="auto">
          <a:xfrm>
            <a:off x="3683914" y="5604162"/>
            <a:ext cx="2209800" cy="6096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28693" name="Text Box 16"/>
          <p:cNvSpPr txBox="1">
            <a:spLocks noChangeArrowheads="1"/>
          </p:cNvSpPr>
          <p:nvPr/>
        </p:nvSpPr>
        <p:spPr bwMode="auto">
          <a:xfrm>
            <a:off x="4349077" y="5680362"/>
            <a:ext cx="672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low </a:t>
            </a:r>
            <a:r>
              <a:rPr lang="en-US" i="1" dirty="0">
                <a:solidFill>
                  <a:srgbClr val="0000FF"/>
                </a:solidFill>
              </a:rPr>
              <a:t>c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6691739" y="4537362"/>
            <a:ext cx="2209800" cy="990600"/>
            <a:chOff x="3168" y="3120"/>
            <a:chExt cx="1392" cy="624"/>
          </a:xfrm>
        </p:grpSpPr>
        <p:sp>
          <p:nvSpPr>
            <p:cNvPr id="28690" name="Oval 19"/>
            <p:cNvSpPr>
              <a:spLocks noChangeArrowheads="1"/>
            </p:cNvSpPr>
            <p:nvPr/>
          </p:nvSpPr>
          <p:spPr bwMode="auto">
            <a:xfrm>
              <a:off x="3168" y="3120"/>
              <a:ext cx="1392" cy="624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Text Box 20"/>
            <p:cNvSpPr txBox="1">
              <a:spLocks noChangeArrowheads="1"/>
            </p:cNvSpPr>
            <p:nvPr/>
          </p:nvSpPr>
          <p:spPr bwMode="auto">
            <a:xfrm>
              <a:off x="3535" y="3288"/>
              <a:ext cx="66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high </a:t>
              </a:r>
              <a:r>
                <a:rPr lang="en-US" i="1">
                  <a:solidFill>
                    <a:srgbClr val="FF3300"/>
                  </a:solidFill>
                </a:rPr>
                <a:t>P</a:t>
              </a:r>
              <a:endParaRPr lang="en-US">
                <a:solidFill>
                  <a:srgbClr val="FF3300"/>
                </a:solidFill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6691739" y="5604162"/>
            <a:ext cx="2209800" cy="609600"/>
            <a:chOff x="3168" y="3792"/>
            <a:chExt cx="1392" cy="384"/>
          </a:xfrm>
        </p:grpSpPr>
        <p:sp>
          <p:nvSpPr>
            <p:cNvPr id="28688" name="Oval 22"/>
            <p:cNvSpPr>
              <a:spLocks noChangeArrowheads="1"/>
            </p:cNvSpPr>
            <p:nvPr/>
          </p:nvSpPr>
          <p:spPr bwMode="auto">
            <a:xfrm>
              <a:off x="3168" y="3792"/>
              <a:ext cx="1392" cy="384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Text Box 23"/>
            <p:cNvSpPr txBox="1">
              <a:spLocks noChangeArrowheads="1"/>
            </p:cNvSpPr>
            <p:nvPr/>
          </p:nvSpPr>
          <p:spPr bwMode="auto">
            <a:xfrm>
              <a:off x="3551" y="3840"/>
              <a:ext cx="62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high </a:t>
              </a:r>
              <a:r>
                <a:rPr lang="en-US" i="1">
                  <a:solidFill>
                    <a:srgbClr val="FF3300"/>
                  </a:solidFill>
                </a:rPr>
                <a:t>c</a:t>
              </a:r>
              <a:endParaRPr lang="en-US">
                <a:solidFill>
                  <a:srgbClr val="FF3300"/>
                </a:solidFill>
              </a:endParaRPr>
            </a:p>
          </p:txBody>
        </p:sp>
      </p:grpSp>
      <p:pic>
        <p:nvPicPr>
          <p:cNvPr id="70658" name="Picture 2" descr="http://dwb4.unl.edu/Chem/CHEM869J/CHEM869JImages/graph-henry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95699"/>
            <a:ext cx="3103014" cy="26759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/>
      <p:bldP spid="13320" grpId="0"/>
      <p:bldP spid="13321" grpId="0"/>
      <p:bldP spid="28694" grpId="0" animBg="1"/>
      <p:bldP spid="28695" grpId="0"/>
      <p:bldP spid="28692" grpId="0" animBg="1"/>
      <p:bldP spid="2869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26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5544600" y="1252450"/>
            <a:ext cx="3316766" cy="4876800"/>
          </a:xfrm>
        </p:spPr>
        <p:txBody>
          <a:bodyPr>
            <a:normAutofit/>
          </a:bodyPr>
          <a:lstStyle/>
          <a:p>
            <a:pPr marL="233363" indent="-233363">
              <a:lnSpc>
                <a:spcPct val="80000"/>
              </a:lnSpc>
            </a:pPr>
            <a:r>
              <a:rPr lang="en-US" altLang="en-US" sz="2000" dirty="0"/>
              <a:t>Soft drink bottled under 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pressure greater than 1 </a:t>
            </a:r>
            <a:r>
              <a:rPr lang="en-US" altLang="en-US" sz="2000" dirty="0" err="1"/>
              <a:t>atm</a:t>
            </a:r>
            <a:endParaRPr lang="en-US" altLang="en-US" sz="2000" dirty="0"/>
          </a:p>
          <a:p>
            <a:pPr marL="233363" indent="-233363">
              <a:lnSpc>
                <a:spcPct val="80000"/>
              </a:lnSpc>
            </a:pPr>
            <a:endParaRPr lang="en-US" altLang="en-US" sz="2000" dirty="0"/>
          </a:p>
          <a:p>
            <a:pPr marL="233363" indent="-233363">
              <a:lnSpc>
                <a:spcPct val="80000"/>
              </a:lnSpc>
            </a:pPr>
            <a:r>
              <a:rPr lang="en-US" altLang="en-US" sz="2000" dirty="0"/>
              <a:t>When the bottle is opened, partial pressure of 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above the solution decreases</a:t>
            </a:r>
          </a:p>
          <a:p>
            <a:pPr marL="233363" indent="-233363">
              <a:lnSpc>
                <a:spcPct val="80000"/>
              </a:lnSpc>
            </a:pPr>
            <a:endParaRPr lang="en-US" altLang="en-US" sz="2000" dirty="0"/>
          </a:p>
          <a:p>
            <a:pPr marL="233363" indent="-233363">
              <a:lnSpc>
                <a:spcPct val="80000"/>
              </a:lnSpc>
            </a:pPr>
            <a:r>
              <a:rPr lang="en-US" altLang="en-US" sz="2000" dirty="0"/>
              <a:t>Solubility of 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decreases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 dirty="0"/>
              <a:t>	    -&gt; bubbles</a:t>
            </a:r>
          </a:p>
          <a:p>
            <a:pPr marL="233363" indent="-233363">
              <a:lnSpc>
                <a:spcPct val="80000"/>
              </a:lnSpc>
            </a:pPr>
            <a:endParaRPr lang="en-US" altLang="en-US" sz="2000" dirty="0"/>
          </a:p>
          <a:p>
            <a:pPr marL="233363" indent="-233363">
              <a:lnSpc>
                <a:spcPct val="80000"/>
              </a:lnSpc>
            </a:pPr>
            <a:r>
              <a:rPr lang="en-US" altLang="en-US" sz="2000" dirty="0"/>
              <a:t>Bubbles until it reaches equilibrium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>
            <a:normAutofit/>
          </a:bodyPr>
          <a:lstStyle/>
          <a:p>
            <a:r>
              <a:rPr lang="en-US" sz="4000" u="sng" dirty="0"/>
              <a:t>Pressure and Solubility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248" y="892237"/>
            <a:ext cx="4989023" cy="4954975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21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c3.thejournal.ie/media/2014/06/50884c136d347b2750000a5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468" y="1152201"/>
            <a:ext cx="4887047" cy="3499367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>
            <a:normAutofit/>
          </a:bodyPr>
          <a:lstStyle/>
          <a:p>
            <a:r>
              <a:rPr lang="en-US" sz="4000" u="sng" dirty="0"/>
              <a:t>Pressure and Solubility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830450" y="4726010"/>
            <a:ext cx="7518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Bubbles form when CO</a:t>
            </a:r>
            <a:r>
              <a:rPr lang="en-US" sz="2000" baseline="-25000" dirty="0"/>
              <a:t>2</a:t>
            </a:r>
            <a:r>
              <a:rPr lang="en-US" sz="2000" dirty="0"/>
              <a:t> molecules congregate next to nucleation sites, which break up the network of water molecules.  When enough are gathered, they form a bubble. </a:t>
            </a:r>
          </a:p>
        </p:txBody>
      </p:sp>
      <p:sp>
        <p:nvSpPr>
          <p:cNvPr id="7" name="Rectangle 6"/>
          <p:cNvSpPr/>
          <p:nvPr/>
        </p:nvSpPr>
        <p:spPr>
          <a:xfrm>
            <a:off x="5428212" y="1975442"/>
            <a:ext cx="36659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lvl="1" fontAlgn="auto">
              <a:spcAft>
                <a:spcPts val="0"/>
              </a:spcAft>
              <a:defRPr/>
            </a:pPr>
            <a:r>
              <a:rPr lang="en-US" sz="2400" dirty="0"/>
              <a:t>Variables:</a:t>
            </a:r>
          </a:p>
          <a:p>
            <a:pPr marL="225425" lvl="1">
              <a:buFont typeface="Arial" pitchFamily="34" charset="0"/>
              <a:buChar char="–"/>
              <a:defRPr/>
            </a:pPr>
            <a:r>
              <a:rPr lang="en-US" sz="2400" dirty="0"/>
              <a:t> dipole-dipole of water</a:t>
            </a:r>
          </a:p>
          <a:p>
            <a:pPr marL="225425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/>
              <a:t> surface tension</a:t>
            </a:r>
          </a:p>
          <a:p>
            <a:pPr marL="225425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/>
              <a:t> CO</a:t>
            </a:r>
            <a:r>
              <a:rPr lang="en-US" sz="2400" baseline="-25000" dirty="0"/>
              <a:t>2</a:t>
            </a:r>
            <a:r>
              <a:rPr lang="en-US" sz="2400" dirty="0"/>
              <a:t> concentration</a:t>
            </a:r>
          </a:p>
          <a:p>
            <a:pPr marL="225425" lvl="1">
              <a:buFont typeface="Arial" pitchFamily="34" charset="0"/>
              <a:buChar char="–"/>
              <a:defRPr/>
            </a:pPr>
            <a:r>
              <a:rPr lang="en-US" sz="2400" dirty="0"/>
              <a:t> nucleation sites</a:t>
            </a:r>
          </a:p>
          <a:p>
            <a:pPr marL="225425" lvl="1">
              <a:buFont typeface="Arial" pitchFamily="34" charset="0"/>
              <a:buChar char="–"/>
              <a:defRPr/>
            </a:pPr>
            <a:r>
              <a:rPr lang="en-US" sz="2400" dirty="0"/>
              <a:t> surface area</a:t>
            </a:r>
          </a:p>
        </p:txBody>
      </p:sp>
      <p:sp>
        <p:nvSpPr>
          <p:cNvPr id="8" name="Rectangle 7"/>
          <p:cNvSpPr/>
          <p:nvPr/>
        </p:nvSpPr>
        <p:spPr>
          <a:xfrm>
            <a:off x="603510" y="5887921"/>
            <a:ext cx="7971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Mentos</a:t>
            </a:r>
            <a:r>
              <a:rPr lang="en-US" sz="2400" dirty="0"/>
              <a:t>-  rough high surface area = more nucleation sites</a:t>
            </a:r>
          </a:p>
          <a:p>
            <a:r>
              <a:rPr lang="en-US" sz="2400" dirty="0"/>
              <a:t>	    gum </a:t>
            </a:r>
            <a:r>
              <a:rPr lang="en-US" sz="2400" dirty="0" err="1"/>
              <a:t>arabic</a:t>
            </a:r>
            <a:r>
              <a:rPr lang="en-US" sz="2400" dirty="0"/>
              <a:t> = reduces surface tension of water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The Bends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075" y="1018325"/>
            <a:ext cx="8686800" cy="549970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Deeper diving has higher pressures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 err="1"/>
              <a:t>Dreathing</a:t>
            </a:r>
            <a:r>
              <a:rPr lang="en-US" altLang="en-US" sz="2400" dirty="0"/>
              <a:t> tank (</a:t>
            </a:r>
            <a:r>
              <a:rPr lang="en-US" altLang="en-US" sz="2400" dirty="0" err="1"/>
              <a:t>atm</a:t>
            </a:r>
            <a:r>
              <a:rPr lang="en-US" altLang="en-US" sz="2400" dirty="0"/>
              <a:t> = 78% N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, 21% O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, etc.)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Deep sea high pressure forces N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to dissolve in higher amounts in blood.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If ascension is too fast, lower external pressure causes N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 to start bubbling out of blood too quickly 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sym typeface="Symbol" pitchFamily="18" charset="2"/>
              </a:rPr>
              <a:t>Rupturing of arteries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sym typeface="Symbol" pitchFamily="18" charset="2"/>
              </a:rPr>
              <a:t>Excruciatingly painful death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sym typeface="Symbol" pitchFamily="18" charset="2"/>
              </a:rPr>
              <a:t>Must be rushed to hyperbaric chamber</a:t>
            </a:r>
          </a:p>
          <a:p>
            <a:pPr>
              <a:lnSpc>
                <a:spcPct val="90000"/>
              </a:lnSpc>
            </a:pPr>
            <a:endParaRPr lang="en-US" altLang="en-US" sz="2800" dirty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sym typeface="Symbol" pitchFamily="18" charset="2"/>
              </a:rPr>
              <a:t>Tanks now don’t use </a:t>
            </a:r>
            <a:r>
              <a:rPr lang="en-US" altLang="en-US" sz="2800" dirty="0"/>
              <a:t>N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,</a:t>
            </a:r>
            <a:r>
              <a:rPr lang="en-US" altLang="en-US" sz="2800" baseline="-25000" dirty="0"/>
              <a:t> </a:t>
            </a:r>
            <a:r>
              <a:rPr lang="en-US" altLang="en-US" sz="2800" dirty="0"/>
              <a:t>but He</a:t>
            </a:r>
            <a:endParaRPr lang="en-US" altLang="en-US" sz="2800" baseline="-25000" dirty="0"/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He is small and can diffuse </a:t>
            </a:r>
          </a:p>
          <a:p>
            <a:pPr lvl="1">
              <a:lnSpc>
                <a:spcPct val="90000"/>
              </a:lnSpc>
              <a:buNone/>
            </a:pPr>
            <a:r>
              <a:rPr lang="en-US" altLang="en-US" sz="2400" dirty="0"/>
              <a:t>	through tissue quicker.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191" y="4073927"/>
            <a:ext cx="3297552" cy="208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34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57288" y="195264"/>
            <a:ext cx="7086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Exceptions to Henry’s Law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659023" y="2072640"/>
            <a:ext cx="1210908" cy="707886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lIns="182880" tIns="137160" rIns="182880" bIns="137160">
            <a:spAutoFit/>
          </a:bodyPr>
          <a:lstStyle/>
          <a:p>
            <a:pPr algn="ctr"/>
            <a:r>
              <a:rPr lang="en-US" sz="2800" i="1"/>
              <a:t>c</a:t>
            </a:r>
            <a:r>
              <a:rPr lang="en-US" sz="2800"/>
              <a:t> = </a:t>
            </a:r>
            <a:r>
              <a:rPr lang="en-US" sz="2800" i="1"/>
              <a:t>kP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2507" y="3890352"/>
            <a:ext cx="467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Reactions with the solution:</a:t>
            </a:r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269" y="4452159"/>
            <a:ext cx="3739387" cy="56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 descr="http://textflow.mheducation.com/figures/0077386620/cha02680_ueq12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2763" y="5248795"/>
            <a:ext cx="3028400" cy="437630"/>
          </a:xfrm>
          <a:prstGeom prst="rect">
            <a:avLst/>
          </a:prstGeom>
          <a:noFill/>
        </p:spPr>
      </p:pic>
      <p:pic>
        <p:nvPicPr>
          <p:cNvPr id="68613" name="Picture 5" descr="http://textflow.mheducation.com/figures/0077386620/cha02680_ueq122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7464" y="5998268"/>
            <a:ext cx="3250997" cy="577100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6FBDA8-5CD4-40B0-89B1-EF738DF46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962" y="950484"/>
            <a:ext cx="3829749" cy="2956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537F22-F60C-402B-9C91-65B7FCB39695}"/>
              </a:ext>
            </a:extLst>
          </p:cNvPr>
          <p:cNvSpPr txBox="1"/>
          <p:nvPr/>
        </p:nvSpPr>
        <p:spPr>
          <a:xfrm>
            <a:off x="5936211" y="3521020"/>
            <a:ext cx="274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3C2FEE-1CF5-4715-9FCC-86E94540E07B}"/>
              </a:ext>
            </a:extLst>
          </p:cNvPr>
          <p:cNvSpPr txBox="1"/>
          <p:nvPr/>
        </p:nvSpPr>
        <p:spPr>
          <a:xfrm>
            <a:off x="4366908" y="1743948"/>
            <a:ext cx="2743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P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9D346E-90CD-429C-B8D7-6F6C3E4AE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18" y="136525"/>
            <a:ext cx="7188897" cy="65246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1CF559-7AC9-4FD3-BE62-4713CAF64ACC}"/>
              </a:ext>
            </a:extLst>
          </p:cNvPr>
          <p:cNvSpPr/>
          <p:nvPr/>
        </p:nvSpPr>
        <p:spPr>
          <a:xfrm>
            <a:off x="1082749" y="5888283"/>
            <a:ext cx="1019006" cy="26377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8ED55C2-EF30-456D-B734-40FD06604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3584" y="5455182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83A1F7-6768-4D89-A9BB-BBF6F090B459}"/>
              </a:ext>
            </a:extLst>
          </p:cNvPr>
          <p:cNvCxnSpPr>
            <a:cxnSpLocks/>
          </p:cNvCxnSpPr>
          <p:nvPr/>
        </p:nvCxnSpPr>
        <p:spPr>
          <a:xfrm>
            <a:off x="1151685" y="5734992"/>
            <a:ext cx="963718" cy="793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AA3357-6F0E-4FF0-895E-AE035A691505}"/>
              </a:ext>
            </a:extLst>
          </p:cNvPr>
          <p:cNvGrpSpPr/>
          <p:nvPr/>
        </p:nvGrpSpPr>
        <p:grpSpPr>
          <a:xfrm>
            <a:off x="2127821" y="5460191"/>
            <a:ext cx="1540419" cy="1261284"/>
            <a:chOff x="2127821" y="5460191"/>
            <a:chExt cx="1540419" cy="1261284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42BA589F-D557-4C63-8583-F27D1A3EB74F}"/>
                </a:ext>
              </a:extLst>
            </p:cNvPr>
            <p:cNvSpPr/>
            <p:nvPr/>
          </p:nvSpPr>
          <p:spPr>
            <a:xfrm>
              <a:off x="2704521" y="5460191"/>
              <a:ext cx="963719" cy="1261284"/>
            </a:xfrm>
            <a:prstGeom prst="leftBrace">
              <a:avLst>
                <a:gd name="adj1" fmla="val 8333"/>
                <a:gd name="adj2" fmla="val 45672"/>
              </a:avLst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A971286-4E90-4D89-A43E-AB4C90976F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7821" y="6036405"/>
              <a:ext cx="737299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6DC0368-25DB-48DB-945F-94634E787DD0}"/>
              </a:ext>
            </a:extLst>
          </p:cNvPr>
          <p:cNvSpPr txBox="1"/>
          <p:nvPr/>
        </p:nvSpPr>
        <p:spPr>
          <a:xfrm>
            <a:off x="3363161" y="5551628"/>
            <a:ext cx="3653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Molecular View of the Solution Process</a:t>
            </a:r>
          </a:p>
          <a:p>
            <a:r>
              <a:rPr lang="en-US" sz="1600" dirty="0"/>
              <a:t>How much in solution?</a:t>
            </a:r>
          </a:p>
          <a:p>
            <a:r>
              <a:rPr lang="en-US" sz="1600" dirty="0"/>
              <a:t>Effect of Temperature on Solubility</a:t>
            </a:r>
          </a:p>
          <a:p>
            <a:r>
              <a:rPr lang="en-US" sz="1600" dirty="0"/>
              <a:t>Effect of Pressure on Solubility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2116D50-1F58-450A-AE7A-656C29574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9843" y="563414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F0234FC-781A-48C8-A181-B04F65E58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775" y="584900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4AA2878-A1FB-4D3A-A326-3125383A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5592" y="614149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79E0202-5E18-49A3-91F0-923D997FC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1000" y="6413993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5464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2152AB-B1E6-49B5-8C82-501CF40E55A5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81000" y="3868714"/>
            <a:ext cx="8763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800" dirty="0"/>
              <a:t>The </a:t>
            </a:r>
            <a:r>
              <a:rPr lang="en-US" sz="2800" b="1" i="1" dirty="0"/>
              <a:t>solute</a:t>
            </a:r>
            <a:r>
              <a:rPr lang="en-US" sz="2800" dirty="0"/>
              <a:t> is(are) the substance(s) present in the smaller amount(s)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81000" y="5011714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800" dirty="0"/>
              <a:t>The </a:t>
            </a:r>
            <a:r>
              <a:rPr lang="en-US" sz="2800" b="1" i="1" dirty="0"/>
              <a:t>solvent</a:t>
            </a:r>
            <a:r>
              <a:rPr lang="en-US" sz="2800" dirty="0"/>
              <a:t> is the substance present in the larger amount</a:t>
            </a:r>
          </a:p>
        </p:txBody>
      </p:sp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1025523"/>
            <a:ext cx="845820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Types of Solutions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7985" y="5762620"/>
            <a:ext cx="7429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Molecular view of Dissolution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81000" y="990600"/>
            <a:ext cx="8382000" cy="172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spcBef>
                <a:spcPct val="50000"/>
              </a:spcBef>
            </a:pPr>
            <a:r>
              <a:rPr lang="en-US" sz="2800" dirty="0"/>
              <a:t>Three types of interactions in the dissolution process:</a:t>
            </a:r>
          </a:p>
          <a:p>
            <a:pPr marL="685800" indent="-342900" algn="l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sz="2800" dirty="0">
                <a:solidFill>
                  <a:schemeClr val="folHlink"/>
                </a:solidFill>
              </a:rPr>
              <a:t>solvent-solvent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/>
              <a:t>interaction</a:t>
            </a:r>
          </a:p>
          <a:p>
            <a:pPr marL="685800" indent="-342900" algn="l"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 sz="2800" dirty="0">
                <a:solidFill>
                  <a:srgbClr val="FF3300"/>
                </a:solidFill>
              </a:rPr>
              <a:t>solute-solute </a:t>
            </a:r>
            <a:r>
              <a:rPr lang="en-US" sz="2800" dirty="0"/>
              <a:t>interaction</a:t>
            </a:r>
          </a:p>
          <a:p>
            <a:pPr marL="685800" indent="-342900" algn="l">
              <a:lnSpc>
                <a:spcPct val="40000"/>
              </a:lnSpc>
              <a:spcBef>
                <a:spcPct val="50000"/>
              </a:spcBef>
              <a:buFontTx/>
              <a:buChar char="•"/>
            </a:pPr>
            <a:r>
              <a:rPr lang="en-US" sz="2800" dirty="0">
                <a:solidFill>
                  <a:schemeClr val="folHlink"/>
                </a:solidFill>
              </a:rPr>
              <a:t>solvent</a:t>
            </a:r>
            <a:r>
              <a:rPr lang="en-US" sz="2800" dirty="0"/>
              <a:t>-</a:t>
            </a:r>
            <a:r>
              <a:rPr lang="en-US" sz="2800" dirty="0">
                <a:solidFill>
                  <a:srgbClr val="FF3300"/>
                </a:solidFill>
              </a:rPr>
              <a:t>solute</a:t>
            </a:r>
            <a:r>
              <a:rPr lang="en-US" sz="2800" dirty="0"/>
              <a:t> interaction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09544" y="273843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342900"/>
            <a:r>
              <a:rPr lang="en-US" sz="2800" dirty="0"/>
              <a:t>If</a:t>
            </a:r>
          </a:p>
          <a:p>
            <a:pPr marL="685800" lvl="0" indent="-342900"/>
            <a:r>
              <a:rPr lang="en-US" sz="2800" dirty="0">
                <a:solidFill>
                  <a:srgbClr val="800080"/>
                </a:solidFill>
              </a:rPr>
              <a:t>solvent</a:t>
            </a:r>
            <a:r>
              <a:rPr lang="en-US" sz="2800" dirty="0">
                <a:solidFill>
                  <a:prstClr val="black"/>
                </a:solidFill>
              </a:rPr>
              <a:t>-</a:t>
            </a:r>
            <a:r>
              <a:rPr lang="en-US" sz="2800" dirty="0">
                <a:solidFill>
                  <a:srgbClr val="FF3300"/>
                </a:solidFill>
              </a:rPr>
              <a:t>solute</a:t>
            </a:r>
            <a:r>
              <a:rPr lang="en-US" sz="2800" dirty="0">
                <a:solidFill>
                  <a:prstClr val="black"/>
                </a:solidFill>
              </a:rPr>
              <a:t>  interaction &lt; </a:t>
            </a:r>
            <a:r>
              <a:rPr lang="en-US" sz="2800" dirty="0">
                <a:solidFill>
                  <a:srgbClr val="FF3300"/>
                </a:solidFill>
              </a:rPr>
              <a:t>solute-solute + </a:t>
            </a:r>
            <a:r>
              <a:rPr lang="en-US" sz="2800" dirty="0">
                <a:solidFill>
                  <a:schemeClr val="folHlink"/>
                </a:solidFill>
              </a:rPr>
              <a:t>solvent-solvent</a:t>
            </a:r>
          </a:p>
          <a:p>
            <a:pPr marL="685800" lvl="0" indent="-342900"/>
            <a:r>
              <a:rPr lang="en-US" sz="2800" dirty="0"/>
              <a:t>then no mixing: 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805232"/>
            <a:ext cx="7429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033832"/>
            <a:ext cx="666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710915" y="3957632"/>
            <a:ext cx="527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 +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820572" y="4010018"/>
            <a:ext cx="537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 =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29" y="3829043"/>
            <a:ext cx="7429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829" y="4057643"/>
            <a:ext cx="666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6120744" y="3981443"/>
            <a:ext cx="527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 +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-100024" y="449108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342900"/>
            <a:r>
              <a:rPr lang="en-US" sz="2800" dirty="0"/>
              <a:t>If</a:t>
            </a:r>
          </a:p>
          <a:p>
            <a:pPr marL="685800" lvl="0" indent="-342900"/>
            <a:r>
              <a:rPr lang="en-US" sz="2800" dirty="0">
                <a:solidFill>
                  <a:srgbClr val="800080"/>
                </a:solidFill>
              </a:rPr>
              <a:t>solvent</a:t>
            </a:r>
            <a:r>
              <a:rPr lang="en-US" sz="2800" dirty="0">
                <a:solidFill>
                  <a:prstClr val="black"/>
                </a:solidFill>
              </a:rPr>
              <a:t>-</a:t>
            </a:r>
            <a:r>
              <a:rPr lang="en-US" sz="2800" dirty="0">
                <a:solidFill>
                  <a:srgbClr val="FF3300"/>
                </a:solidFill>
              </a:rPr>
              <a:t>solute</a:t>
            </a:r>
            <a:r>
              <a:rPr lang="en-US" sz="2800" dirty="0">
                <a:solidFill>
                  <a:prstClr val="black"/>
                </a:solidFill>
              </a:rPr>
              <a:t>  interaction &gt; </a:t>
            </a:r>
            <a:r>
              <a:rPr lang="en-US" sz="2800" dirty="0">
                <a:solidFill>
                  <a:srgbClr val="FF3300"/>
                </a:solidFill>
              </a:rPr>
              <a:t>solute-solute + </a:t>
            </a:r>
            <a:r>
              <a:rPr lang="en-US" sz="2800" dirty="0">
                <a:solidFill>
                  <a:schemeClr val="folHlink"/>
                </a:solidFill>
              </a:rPr>
              <a:t>solvent-solvent</a:t>
            </a:r>
          </a:p>
          <a:p>
            <a:pPr marL="685800" lvl="0" indent="-342900"/>
            <a:r>
              <a:rPr lang="en-US" sz="2800" dirty="0"/>
              <a:t>then there is mixing: 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7185" y="5991220"/>
            <a:ext cx="666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3687100" y="5915020"/>
            <a:ext cx="527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 +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796757" y="5967406"/>
            <a:ext cx="537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 =</a:t>
            </a:r>
            <a:endParaRPr lang="en-US" dirty="0"/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4961" y="5826453"/>
            <a:ext cx="1128712" cy="78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7" grpId="0"/>
      <p:bldP spid="18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0550" y="2395480"/>
            <a:ext cx="1974850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0950" y="757184"/>
            <a:ext cx="52006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u="sng" dirty="0"/>
              <a:t>Molecular/Energetic view of Dissolution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75" y="833384"/>
            <a:ext cx="41910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283200" y="3386136"/>
            <a:ext cx="3860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Symbol" pitchFamily="18" charset="2"/>
              </a:rPr>
              <a:t>D</a:t>
            </a:r>
            <a:r>
              <a:rPr lang="en-US" sz="2800" i="1" dirty="0" err="1"/>
              <a:t>H</a:t>
            </a:r>
            <a:r>
              <a:rPr lang="en-US" sz="2800" baseline="-25000" dirty="0" err="1"/>
              <a:t>soln</a:t>
            </a:r>
            <a:r>
              <a:rPr lang="en-US" sz="2800" dirty="0"/>
              <a:t> = </a:t>
            </a:r>
            <a:r>
              <a:rPr lang="en-US" sz="2800" dirty="0">
                <a:latin typeface="Symbol" pitchFamily="18" charset="2"/>
              </a:rPr>
              <a:t>D</a:t>
            </a:r>
            <a:r>
              <a:rPr lang="en-US" sz="2800" i="1" dirty="0"/>
              <a:t>H</a:t>
            </a:r>
            <a:r>
              <a:rPr lang="en-US" sz="2800" baseline="-25000" dirty="0"/>
              <a:t>1</a:t>
            </a:r>
            <a:r>
              <a:rPr lang="en-US" sz="2800" dirty="0"/>
              <a:t> + </a:t>
            </a:r>
            <a:r>
              <a:rPr lang="en-US" sz="2800" dirty="0">
                <a:latin typeface="Symbol" pitchFamily="18" charset="2"/>
              </a:rPr>
              <a:t>D</a:t>
            </a:r>
            <a:r>
              <a:rPr lang="en-US" sz="2800" i="1" dirty="0"/>
              <a:t>H</a:t>
            </a:r>
            <a:r>
              <a:rPr lang="en-US" sz="2800" baseline="-25000" dirty="0"/>
              <a:t>2</a:t>
            </a:r>
            <a:r>
              <a:rPr lang="en-US" sz="2800" dirty="0"/>
              <a:t> + </a:t>
            </a:r>
            <a:r>
              <a:rPr lang="en-US" sz="2800" dirty="0">
                <a:latin typeface="Symbol" pitchFamily="18" charset="2"/>
              </a:rPr>
              <a:t>D</a:t>
            </a:r>
            <a:r>
              <a:rPr lang="en-US" sz="2800" i="1" dirty="0"/>
              <a:t>H</a:t>
            </a:r>
            <a:r>
              <a:rPr lang="en-US" sz="2800" baseline="-25000" dirty="0"/>
              <a:t>3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5200651" y="4144442"/>
            <a:ext cx="3943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Heat of solution (</a:t>
            </a:r>
            <a:r>
              <a:rPr lang="en-US" sz="2800" dirty="0" err="1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800" i="1" dirty="0" err="1">
                <a:solidFill>
                  <a:prstClr val="black"/>
                </a:solidFill>
              </a:rPr>
              <a:t>H</a:t>
            </a:r>
            <a:r>
              <a:rPr lang="en-US" sz="2800" baseline="-25000" dirty="0" err="1">
                <a:solidFill>
                  <a:prstClr val="black"/>
                </a:solidFill>
              </a:rPr>
              <a:t>soln</a:t>
            </a:r>
            <a:r>
              <a:rPr lang="en-US" sz="2800" dirty="0">
                <a:solidFill>
                  <a:prstClr val="black"/>
                </a:solidFill>
              </a:rPr>
              <a:t>)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2925" y="5125499"/>
            <a:ext cx="8058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800" i="1" dirty="0" err="1">
                <a:solidFill>
                  <a:prstClr val="black"/>
                </a:solidFill>
              </a:rPr>
              <a:t>H</a:t>
            </a:r>
            <a:r>
              <a:rPr lang="en-US" sz="2800" baseline="-25000" dirty="0" err="1">
                <a:solidFill>
                  <a:prstClr val="black"/>
                </a:solidFill>
              </a:rPr>
              <a:t>soln</a:t>
            </a:r>
            <a:r>
              <a:rPr lang="en-US" sz="2800" dirty="0">
                <a:solidFill>
                  <a:prstClr val="black"/>
                </a:solidFill>
              </a:rPr>
              <a:t> &gt; 0, endothermic  (energetically unfavorable)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71485" y="5634668"/>
            <a:ext cx="8058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800" i="1" dirty="0" err="1">
                <a:solidFill>
                  <a:prstClr val="black"/>
                </a:solidFill>
              </a:rPr>
              <a:t>H</a:t>
            </a:r>
            <a:r>
              <a:rPr lang="en-US" sz="2800" baseline="-25000" dirty="0" err="1">
                <a:solidFill>
                  <a:prstClr val="black"/>
                </a:solidFill>
              </a:rPr>
              <a:t>soln</a:t>
            </a:r>
            <a:r>
              <a:rPr lang="en-US" sz="2800" dirty="0">
                <a:solidFill>
                  <a:prstClr val="black"/>
                </a:solidFill>
              </a:rPr>
              <a:t> &lt; 0, exothermic  (energetically favorable)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85744" y="3044250"/>
            <a:ext cx="2942793" cy="46166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400" i="1" dirty="0">
                <a:solidFill>
                  <a:prstClr val="black"/>
                </a:solidFill>
              </a:rPr>
              <a:t>H</a:t>
            </a:r>
            <a:r>
              <a:rPr lang="en-US" sz="2400" baseline="-25000" dirty="0">
                <a:solidFill>
                  <a:prstClr val="black"/>
                </a:solidFill>
              </a:rPr>
              <a:t>1</a:t>
            </a:r>
            <a:r>
              <a:rPr lang="en-US" sz="2400" dirty="0">
                <a:solidFill>
                  <a:prstClr val="black"/>
                </a:solidFill>
              </a:rPr>
              <a:t> + </a:t>
            </a:r>
            <a:r>
              <a:rPr lang="en-US" sz="2400" dirty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400" i="1" dirty="0">
                <a:solidFill>
                  <a:prstClr val="black"/>
                </a:solidFill>
              </a:rPr>
              <a:t>H</a:t>
            </a:r>
            <a:r>
              <a:rPr lang="en-US" sz="2400" baseline="-25000" dirty="0">
                <a:solidFill>
                  <a:prstClr val="black"/>
                </a:solidFill>
              </a:rPr>
              <a:t>2 </a:t>
            </a:r>
            <a:r>
              <a:rPr lang="en-US" sz="2400" dirty="0">
                <a:solidFill>
                  <a:prstClr val="black"/>
                </a:solidFill>
              </a:rPr>
              <a:t>are positive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542925" y="6249052"/>
            <a:ext cx="805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Intermolecular Forces!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4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2833" y="993772"/>
            <a:ext cx="9103056" cy="519768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dirty="0"/>
              <a:t>ion-dipole</a:t>
            </a:r>
          </a:p>
          <a:p>
            <a:pPr marL="514350" indent="-514350">
              <a:spcBef>
                <a:spcPts val="3600"/>
              </a:spcBef>
              <a:buAutoNum type="arabicParenR"/>
            </a:pPr>
            <a:r>
              <a:rPr lang="en-US" dirty="0"/>
              <a:t>dipole-dipole</a:t>
            </a:r>
          </a:p>
          <a:p>
            <a:pPr marL="514350" indent="-514350">
              <a:spcBef>
                <a:spcPts val="3600"/>
              </a:spcBef>
              <a:buFont typeface="Arial" pitchFamily="34" charset="0"/>
              <a:buAutoNum type="arabicParenR"/>
            </a:pPr>
            <a:r>
              <a:rPr lang="en-US" dirty="0"/>
              <a:t>hydrogen bonding</a:t>
            </a:r>
          </a:p>
          <a:p>
            <a:pPr marL="514350" indent="-514350">
              <a:spcBef>
                <a:spcPts val="3600"/>
              </a:spcBef>
              <a:buAutoNum type="arabicParenR"/>
            </a:pPr>
            <a:r>
              <a:rPr lang="en-US" dirty="0"/>
              <a:t>Induced/instantaneous dipole: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/>
              <a:t>	ion-induced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1600" dirty="0"/>
              <a:t>	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/>
              <a:t>	dipole-induced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1800" dirty="0"/>
              <a:t>	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/>
              <a:t>	instantaneous dipole-induced dipole 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742CF8A-5889-4A26-887A-F9C92EC7E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Intermolecular Forces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AF4CB2A7-52DA-4168-ABD9-B0DAD27EE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1001" y="1155633"/>
            <a:ext cx="443643" cy="43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5D978BC-EE67-435D-A905-FD631F18F3C6}"/>
              </a:ext>
            </a:extLst>
          </p:cNvPr>
          <p:cNvGrpSpPr/>
          <p:nvPr/>
        </p:nvGrpSpPr>
        <p:grpSpPr>
          <a:xfrm>
            <a:off x="5627041" y="1070081"/>
            <a:ext cx="1241406" cy="560512"/>
            <a:chOff x="3668748" y="2476900"/>
            <a:chExt cx="1792878" cy="809509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94F17571-0129-47B7-BE03-3C862FE69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2518" y="2583100"/>
              <a:ext cx="1128304" cy="70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1F8C60E5-1D5C-40D7-BD3A-6976B0869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31910" y="2491294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52EF3090-CC6B-40C8-B08A-2A181E35E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8748" y="2476900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" name="Picture 4">
            <a:extLst>
              <a:ext uri="{FF2B5EF4-FFF2-40B4-BE49-F238E27FC236}">
                <a16:creationId xmlns:a16="http://schemas.microsoft.com/office/drawing/2014/main" id="{8344DCCE-D358-4986-B49D-65346D247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4830" y="4208976"/>
            <a:ext cx="443643" cy="43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43F92A03-8E63-4157-8AE7-DD107A10E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238" y="4091156"/>
            <a:ext cx="718271" cy="63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FF277AD1-813B-4807-8394-BC387C42F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0013" y="4917120"/>
            <a:ext cx="718271" cy="63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A6DCFCA0-7AD6-4574-852E-0DAC81F63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4064" y="5739363"/>
            <a:ext cx="718271" cy="63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6B0E38E-6F26-4D36-8172-121521A3048F}"/>
              </a:ext>
            </a:extLst>
          </p:cNvPr>
          <p:cNvGrpSpPr/>
          <p:nvPr/>
        </p:nvGrpSpPr>
        <p:grpSpPr>
          <a:xfrm>
            <a:off x="5969188" y="2028500"/>
            <a:ext cx="1241406" cy="560512"/>
            <a:chOff x="3668748" y="2476900"/>
            <a:chExt cx="1792878" cy="809509"/>
          </a:xfrm>
        </p:grpSpPr>
        <p:pic>
          <p:nvPicPr>
            <p:cNvPr id="44" name="Picture 3">
              <a:extLst>
                <a:ext uri="{FF2B5EF4-FFF2-40B4-BE49-F238E27FC236}">
                  <a16:creationId xmlns:a16="http://schemas.microsoft.com/office/drawing/2014/main" id="{30108110-413E-41B1-86C9-371B868DD4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2518" y="2583100"/>
              <a:ext cx="1128304" cy="70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358D30B4-C9C8-4D44-80DE-74E6D8465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31910" y="2491294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id="{4AFE4507-D800-47D6-A6A6-7B018486FD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8748" y="2476900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0A61DC-5DD8-4728-9923-4B2589820C82}"/>
              </a:ext>
            </a:extLst>
          </p:cNvPr>
          <p:cNvGrpSpPr/>
          <p:nvPr/>
        </p:nvGrpSpPr>
        <p:grpSpPr>
          <a:xfrm>
            <a:off x="4614951" y="2028500"/>
            <a:ext cx="1241406" cy="560512"/>
            <a:chOff x="3668748" y="2476900"/>
            <a:chExt cx="1792878" cy="809509"/>
          </a:xfrm>
        </p:grpSpPr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4C860D92-05B8-4EFC-9176-8E697770B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2518" y="2583100"/>
              <a:ext cx="1128304" cy="70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9642B553-6733-44D9-A796-B7DC835BE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31910" y="2491294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id="{552F3B48-0087-4275-852D-1DC45DBA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8748" y="2476900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17">
            <a:extLst>
              <a:ext uri="{FF2B5EF4-FFF2-40B4-BE49-F238E27FC236}">
                <a16:creationId xmlns:a16="http://schemas.microsoft.com/office/drawing/2014/main" id="{8F461872-B4C7-48A4-893B-B32D888E1C27}"/>
              </a:ext>
            </a:extLst>
          </p:cNvPr>
          <p:cNvGrpSpPr>
            <a:grpSpLocks/>
          </p:cNvGrpSpPr>
          <p:nvPr/>
        </p:nvGrpSpPr>
        <p:grpSpPr bwMode="auto">
          <a:xfrm>
            <a:off x="4835124" y="2856767"/>
            <a:ext cx="1681163" cy="685801"/>
            <a:chOff x="806" y="2216"/>
            <a:chExt cx="1059" cy="432"/>
          </a:xfrm>
        </p:grpSpPr>
        <p:sp>
          <p:nvSpPr>
            <p:cNvPr id="60" name="Text Box 12">
              <a:extLst>
                <a:ext uri="{FF2B5EF4-FFF2-40B4-BE49-F238E27FC236}">
                  <a16:creationId xmlns:a16="http://schemas.microsoft.com/office/drawing/2014/main" id="{94EEC2A7-BED3-4BE3-ADF3-F803DAE62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" y="2269"/>
              <a:ext cx="25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200" dirty="0"/>
                <a:t>X</a:t>
              </a:r>
            </a:p>
          </p:txBody>
        </p:sp>
        <p:sp>
          <p:nvSpPr>
            <p:cNvPr id="61" name="Text Box 13">
              <a:extLst>
                <a:ext uri="{FF2B5EF4-FFF2-40B4-BE49-F238E27FC236}">
                  <a16:creationId xmlns:a16="http://schemas.microsoft.com/office/drawing/2014/main" id="{D0D2FC84-EAEE-4929-A925-CD33BCF9BD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280"/>
              <a:ext cx="27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200" dirty="0"/>
                <a:t>H</a:t>
              </a:r>
            </a:p>
          </p:txBody>
        </p:sp>
        <p:sp>
          <p:nvSpPr>
            <p:cNvPr id="62" name="Text Box 14">
              <a:extLst>
                <a:ext uri="{FF2B5EF4-FFF2-40B4-BE49-F238E27FC236}">
                  <a16:creationId xmlns:a16="http://schemas.microsoft.com/office/drawing/2014/main" id="{5E2E1D86-F604-4EED-BAE1-5FAB945A5D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0" y="2216"/>
              <a:ext cx="29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200"/>
                <a:t>…</a:t>
              </a:r>
            </a:p>
          </p:txBody>
        </p:sp>
        <p:sp>
          <p:nvSpPr>
            <p:cNvPr id="63" name="Text Box 15">
              <a:extLst>
                <a:ext uri="{FF2B5EF4-FFF2-40B4-BE49-F238E27FC236}">
                  <a16:creationId xmlns:a16="http://schemas.microsoft.com/office/drawing/2014/main" id="{3E9982E7-1456-473D-A76A-5A5A2C642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8" y="2280"/>
              <a:ext cx="25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200" dirty="0"/>
                <a:t>X</a:t>
              </a:r>
            </a:p>
          </p:txBody>
        </p:sp>
        <p:sp>
          <p:nvSpPr>
            <p:cNvPr id="64" name="Line 16">
              <a:extLst>
                <a:ext uri="{FF2B5EF4-FFF2-40B4-BE49-F238E27FC236}">
                  <a16:creationId xmlns:a16="http://schemas.microsoft.com/office/drawing/2014/main" id="{2418F3CD-B36F-4CD8-B299-0D74E4B054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3" y="2473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87E54D9-ADCC-4782-A645-C5809EF5C401}"/>
              </a:ext>
            </a:extLst>
          </p:cNvPr>
          <p:cNvGrpSpPr/>
          <p:nvPr/>
        </p:nvGrpSpPr>
        <p:grpSpPr>
          <a:xfrm>
            <a:off x="4640385" y="4931490"/>
            <a:ext cx="1241406" cy="560512"/>
            <a:chOff x="3668748" y="2476900"/>
            <a:chExt cx="1792878" cy="809509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8776E9ED-7A5B-49EF-B654-91FF4A4C11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2518" y="2583100"/>
              <a:ext cx="1128304" cy="70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2">
              <a:extLst>
                <a:ext uri="{FF2B5EF4-FFF2-40B4-BE49-F238E27FC236}">
                  <a16:creationId xmlns:a16="http://schemas.microsoft.com/office/drawing/2014/main" id="{969E949E-5EAD-4277-8C7C-CDE172C2A1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31910" y="2491294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56516A07-65B9-41F2-9D9C-B96F156E1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8748" y="2476900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9" name="Picture 4">
            <a:extLst>
              <a:ext uri="{FF2B5EF4-FFF2-40B4-BE49-F238E27FC236}">
                <a16:creationId xmlns:a16="http://schemas.microsoft.com/office/drawing/2014/main" id="{D132523B-B5AA-4F27-8951-8598703F4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1296" y="5734740"/>
            <a:ext cx="718271" cy="63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03F6F412-CA1C-4C01-BD6D-26118212E348}"/>
              </a:ext>
            </a:extLst>
          </p:cNvPr>
          <p:cNvSpPr/>
          <p:nvPr/>
        </p:nvSpPr>
        <p:spPr>
          <a:xfrm>
            <a:off x="1494434" y="2318364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(5-25 kJ/mol)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202B947-F9FA-41F8-A14C-820AF6CF3899}"/>
              </a:ext>
            </a:extLst>
          </p:cNvPr>
          <p:cNvSpPr/>
          <p:nvPr/>
        </p:nvSpPr>
        <p:spPr>
          <a:xfrm>
            <a:off x="1494434" y="1438029"/>
            <a:ext cx="2145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(40-600 kJ/mol)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165884E-FC09-47E0-962B-5E3CB2A6060F}"/>
              </a:ext>
            </a:extLst>
          </p:cNvPr>
          <p:cNvSpPr/>
          <p:nvPr/>
        </p:nvSpPr>
        <p:spPr>
          <a:xfrm>
            <a:off x="1494434" y="3191688"/>
            <a:ext cx="1989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(10-40 kJ/mol)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E9C0BBC-4FD6-4DA0-A0C0-7EAB686578E1}"/>
              </a:ext>
            </a:extLst>
          </p:cNvPr>
          <p:cNvSpPr/>
          <p:nvPr/>
        </p:nvSpPr>
        <p:spPr>
          <a:xfrm>
            <a:off x="1494433" y="4429040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(5-15 kJ/mol)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6D4719D-AC45-441D-A86E-79938CD5A5AB}"/>
              </a:ext>
            </a:extLst>
          </p:cNvPr>
          <p:cNvSpPr/>
          <p:nvPr/>
        </p:nvSpPr>
        <p:spPr>
          <a:xfrm>
            <a:off x="1494433" y="5170257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(2-10 kJ/mol)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C88E31A-C4B5-4654-9971-C6E21CB0CF03}"/>
              </a:ext>
            </a:extLst>
          </p:cNvPr>
          <p:cNvSpPr/>
          <p:nvPr/>
        </p:nvSpPr>
        <p:spPr>
          <a:xfrm>
            <a:off x="1494433" y="5992810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(0.05-40 kJ/mol)</a:t>
            </a:r>
          </a:p>
        </p:txBody>
      </p:sp>
    </p:spTree>
    <p:extLst>
      <p:ext uri="{BB962C8B-B14F-4D97-AF65-F5344CB8AC3E}">
        <p14:creationId xmlns:p14="http://schemas.microsoft.com/office/powerpoint/2010/main" val="2943310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9D346E-90CD-429C-B8D7-6F6C3E4AE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18" y="136525"/>
            <a:ext cx="7188897" cy="65246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1CF559-7AC9-4FD3-BE62-4713CAF64ACC}"/>
              </a:ext>
            </a:extLst>
          </p:cNvPr>
          <p:cNvSpPr/>
          <p:nvPr/>
        </p:nvSpPr>
        <p:spPr>
          <a:xfrm>
            <a:off x="1082749" y="5888283"/>
            <a:ext cx="1019006" cy="26377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8ED55C2-EF30-456D-B734-40FD06604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3584" y="5455182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83A1F7-6768-4D89-A9BB-BBF6F090B459}"/>
              </a:ext>
            </a:extLst>
          </p:cNvPr>
          <p:cNvCxnSpPr>
            <a:cxnSpLocks/>
          </p:cNvCxnSpPr>
          <p:nvPr/>
        </p:nvCxnSpPr>
        <p:spPr>
          <a:xfrm>
            <a:off x="1151685" y="5734992"/>
            <a:ext cx="963718" cy="793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AA3357-6F0E-4FF0-895E-AE035A691505}"/>
              </a:ext>
            </a:extLst>
          </p:cNvPr>
          <p:cNvGrpSpPr/>
          <p:nvPr/>
        </p:nvGrpSpPr>
        <p:grpSpPr>
          <a:xfrm>
            <a:off x="2127821" y="5460191"/>
            <a:ext cx="1540419" cy="1261284"/>
            <a:chOff x="2127821" y="5460191"/>
            <a:chExt cx="1540419" cy="1261284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42BA589F-D557-4C63-8583-F27D1A3EB74F}"/>
                </a:ext>
              </a:extLst>
            </p:cNvPr>
            <p:cNvSpPr/>
            <p:nvPr/>
          </p:nvSpPr>
          <p:spPr>
            <a:xfrm>
              <a:off x="2704521" y="5460191"/>
              <a:ext cx="963719" cy="1261284"/>
            </a:xfrm>
            <a:prstGeom prst="leftBrace">
              <a:avLst>
                <a:gd name="adj1" fmla="val 8333"/>
                <a:gd name="adj2" fmla="val 45672"/>
              </a:avLst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A971286-4E90-4D89-A43E-AB4C90976F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7821" y="6036405"/>
              <a:ext cx="737299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6DC0368-25DB-48DB-945F-94634E787DD0}"/>
              </a:ext>
            </a:extLst>
          </p:cNvPr>
          <p:cNvSpPr txBox="1"/>
          <p:nvPr/>
        </p:nvSpPr>
        <p:spPr>
          <a:xfrm>
            <a:off x="3363161" y="5551628"/>
            <a:ext cx="3653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Molecular View of the Solution Process</a:t>
            </a:r>
          </a:p>
          <a:p>
            <a:r>
              <a:rPr lang="en-US" sz="1600" dirty="0"/>
              <a:t>How much in solution?</a:t>
            </a:r>
          </a:p>
          <a:p>
            <a:r>
              <a:rPr lang="en-US" sz="1600" dirty="0"/>
              <a:t>Effect of Temperature on Solubility</a:t>
            </a:r>
          </a:p>
          <a:p>
            <a:r>
              <a:rPr lang="en-US" sz="1600" dirty="0"/>
              <a:t>Effect of Pressure on Solubility</a:t>
            </a:r>
          </a:p>
        </p:txBody>
      </p:sp>
    </p:spTree>
    <p:extLst>
      <p:ext uri="{BB962C8B-B14F-4D97-AF65-F5344CB8AC3E}">
        <p14:creationId xmlns:p14="http://schemas.microsoft.com/office/powerpoint/2010/main" val="1774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88125" y="959407"/>
            <a:ext cx="35391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“like dissolves like”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130" y="2827155"/>
            <a:ext cx="780208" cy="77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1373" y="2479073"/>
            <a:ext cx="533016" cy="51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697" y="2598274"/>
            <a:ext cx="599779" cy="55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6369379" y="3229911"/>
            <a:ext cx="1378815" cy="758277"/>
            <a:chOff x="1125868" y="5044448"/>
            <a:chExt cx="1378815" cy="758277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10802" y="5281613"/>
              <a:ext cx="836009" cy="521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74967" y="5044448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25868" y="5062863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General “Rules” of Solubility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614361" y="1604849"/>
            <a:ext cx="5172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ct val="20000"/>
              </a:spcBef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	</a:t>
            </a:r>
            <a:r>
              <a:rPr lang="en-US" altLang="en-US" sz="2400" dirty="0" err="1">
                <a:solidFill>
                  <a:prstClr val="black"/>
                </a:solidFill>
              </a:rPr>
              <a:t>Nonpolar</a:t>
            </a:r>
            <a:r>
              <a:rPr lang="en-US" altLang="en-US" sz="2400" dirty="0">
                <a:solidFill>
                  <a:prstClr val="black"/>
                </a:solidFill>
              </a:rPr>
              <a:t> molecules are soluble in </a:t>
            </a:r>
            <a:r>
              <a:rPr lang="en-US" altLang="en-US" sz="2400" dirty="0" err="1">
                <a:solidFill>
                  <a:prstClr val="black"/>
                </a:solidFill>
              </a:rPr>
              <a:t>nonpolar</a:t>
            </a:r>
            <a:r>
              <a:rPr lang="en-US" altLang="en-US" sz="2400" dirty="0">
                <a:solidFill>
                  <a:prstClr val="black"/>
                </a:solidFill>
              </a:rPr>
              <a:t> solvents.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71978" y="16089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spcBef>
                <a:spcPct val="20000"/>
              </a:spcBef>
              <a:defRPr/>
            </a:pPr>
            <a:r>
              <a:rPr lang="en-US" altLang="en-US" sz="2400" dirty="0"/>
              <a:t>	Ions and polar molecules are soluble in polar solvents.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57286" y="4233022"/>
            <a:ext cx="6429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defRPr/>
            </a:pPr>
            <a:r>
              <a:rPr lang="en-US" altLang="en-US" sz="2400" dirty="0"/>
              <a:t>Special Case of polar-polar: Hydrogen bonding solutes are soluble in hydrogen bonding solvents. 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1159" y="5147782"/>
            <a:ext cx="2021682" cy="134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5770695" y="5573197"/>
            <a:ext cx="22694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/>
              <a:t>Polar-</a:t>
            </a:r>
            <a:r>
              <a:rPr lang="en-US" altLang="en-US" sz="2000" b="1" dirty="0" err="1"/>
              <a:t>protic</a:t>
            </a:r>
            <a:r>
              <a:rPr lang="en-US" altLang="en-US" sz="2000" b="1" dirty="0"/>
              <a:t> solvent</a:t>
            </a:r>
            <a:endParaRPr lang="en-US" sz="2000" b="1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1525</Words>
  <Application>Microsoft Office PowerPoint</Application>
  <PresentationFormat>On-screen Show (4:3)</PresentationFormat>
  <Paragraphs>344</Paragraphs>
  <Slides>35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Symbol</vt:lpstr>
      <vt:lpstr>Wingdings</vt:lpstr>
      <vt:lpstr>Office Theme</vt:lpstr>
      <vt:lpstr>CS ChemDraw Drawing</vt:lpstr>
      <vt:lpstr>PowerPoint Presentation</vt:lpstr>
      <vt:lpstr>Why solutions matter</vt:lpstr>
      <vt:lpstr>Relevant Terminology</vt:lpstr>
      <vt:lpstr>Types of Solutions</vt:lpstr>
      <vt:lpstr>Molecular view of Dissolution</vt:lpstr>
      <vt:lpstr>Molecular/Energetic view of Dissolution</vt:lpstr>
      <vt:lpstr>Intermolecular Forces</vt:lpstr>
      <vt:lpstr>PowerPoint Presentation</vt:lpstr>
      <vt:lpstr>PowerPoint Presentation</vt:lpstr>
      <vt:lpstr>Solutions of Nonpolar Liquids</vt:lpstr>
      <vt:lpstr>Ionic Solids in Liquid (ion-dipole)</vt:lpstr>
      <vt:lpstr>Protic Polar Solvents</vt:lpstr>
      <vt:lpstr>Less Favorable Solutions</vt:lpstr>
      <vt:lpstr>Other Types of Solutions</vt:lpstr>
      <vt:lpstr>Other Types of Solutions</vt:lpstr>
      <vt:lpstr>Types Of Alloys</vt:lpstr>
      <vt:lpstr>PowerPoint Presentation</vt:lpstr>
      <vt:lpstr>PowerPoint Presentation</vt:lpstr>
      <vt:lpstr>How Much is in Solution?</vt:lpstr>
      <vt:lpstr>PowerPoint Presentation</vt:lpstr>
      <vt:lpstr>How Much is in Solution?</vt:lpstr>
      <vt:lpstr>PowerPoint Presentation</vt:lpstr>
      <vt:lpstr>PowerPoint Presentation</vt:lpstr>
      <vt:lpstr>Liquid-Solid Solubility Curves</vt:lpstr>
      <vt:lpstr>Liquid-Solid Solubility Curves</vt:lpstr>
      <vt:lpstr>PowerPoint Presentation</vt:lpstr>
      <vt:lpstr>PowerPoint Presentation</vt:lpstr>
      <vt:lpstr>PowerPoint Presentation</vt:lpstr>
      <vt:lpstr>Pressure and Solubility</vt:lpstr>
      <vt:lpstr>PowerPoint Presentation</vt:lpstr>
      <vt:lpstr>Pressure and Solubility</vt:lpstr>
      <vt:lpstr>Pressure and Solubility</vt:lpstr>
      <vt:lpstr>The Bends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Vastib</dc:creator>
  <cp:lastModifiedBy>Vastib</cp:lastModifiedBy>
  <cp:revision>44</cp:revision>
  <dcterms:created xsi:type="dcterms:W3CDTF">2006-08-16T00:00:00Z</dcterms:created>
  <dcterms:modified xsi:type="dcterms:W3CDTF">2019-01-24T14:48:00Z</dcterms:modified>
</cp:coreProperties>
</file>